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7"/>
  </p:notesMasterIdLst>
  <p:sldIdLst>
    <p:sldId id="287" r:id="rId2"/>
    <p:sldId id="471" r:id="rId3"/>
    <p:sldId id="470" r:id="rId4"/>
    <p:sldId id="348" r:id="rId5"/>
    <p:sldId id="349" r:id="rId6"/>
    <p:sldId id="342" r:id="rId7"/>
    <p:sldId id="350" r:id="rId8"/>
    <p:sldId id="347" r:id="rId9"/>
    <p:sldId id="346" r:id="rId10"/>
    <p:sldId id="472" r:id="rId11"/>
    <p:sldId id="475" r:id="rId12"/>
    <p:sldId id="476" r:id="rId13"/>
    <p:sldId id="474" r:id="rId14"/>
    <p:sldId id="473" r:id="rId15"/>
    <p:sldId id="288" r:id="rId16"/>
  </p:sldIdLst>
  <p:sldSz cx="12192000" cy="6858000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6140"/>
    <a:srgbClr val="E35C3D"/>
    <a:srgbClr val="F83011"/>
    <a:srgbClr val="727174"/>
    <a:srgbClr val="16C804"/>
    <a:srgbClr val="7E00C0"/>
    <a:srgbClr val="FF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7" autoAdjust="0"/>
    <p:restoredTop sz="99339" autoAdjust="0"/>
  </p:normalViewPr>
  <p:slideViewPr>
    <p:cSldViewPr snapToGrid="0">
      <p:cViewPr varScale="1">
        <p:scale>
          <a:sx n="112" d="100"/>
          <a:sy n="112" d="100"/>
        </p:scale>
        <p:origin x="33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682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682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E892695-57BE-4D10-8FF1-4994CA34EEEE}" type="datetimeFigureOut">
              <a:rPr lang="ru-RU"/>
              <a:pPr>
                <a:defRPr/>
              </a:pPr>
              <a:t>04.03.2025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2713" y="746125"/>
            <a:ext cx="66325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1" tIns="45926" rIns="91851" bIns="4592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5592"/>
            <a:ext cx="5487041" cy="4475956"/>
          </a:xfrm>
          <a:prstGeom prst="rect">
            <a:avLst/>
          </a:prstGeom>
        </p:spPr>
        <p:txBody>
          <a:bodyPr vert="horz" lIns="91851" tIns="45926" rIns="91851" bIns="45926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003"/>
            <a:ext cx="2972547" cy="497682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8003"/>
            <a:ext cx="2972547" cy="497682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F5F4668-B8B1-47D9-B9B2-79979F2A4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591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2B4C5-F6B6-4B20-A399-76B71E77DB1A}" type="datetime1">
              <a:rPr lang="ru-RU"/>
              <a:pPr>
                <a:defRPr/>
              </a:pPr>
              <a:t>04.03.2025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A0840-A83D-4E85-B51D-F1C90AB8B2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6E481-B94B-43ED-A061-EB5C94B41D1E}" type="datetime1">
              <a:rPr lang="ru-RU"/>
              <a:pPr>
                <a:defRPr/>
              </a:pPr>
              <a:t>04.03.2025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6A41-C3C6-4FF7-BB36-F66AFEBBEC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CB6E1-40A6-444D-8008-B74228263AEE}" type="datetime1">
              <a:rPr lang="ru-RU"/>
              <a:pPr>
                <a:defRPr/>
              </a:pPr>
              <a:t>04.03.2025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8FD3-1DED-4E2A-B528-F8B1B21411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3EE2-B0F2-46A4-9FFE-799F9A8C76B4}" type="datetime1">
              <a:rPr lang="ru-RU"/>
              <a:pPr>
                <a:defRPr/>
              </a:pPr>
              <a:t>04.03.2025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483F1-C89D-4A50-8A3B-10B2B160F6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1F50-6218-4975-A958-49688C3A2A44}" type="datetime1">
              <a:rPr lang="ru-RU"/>
              <a:pPr>
                <a:defRPr/>
              </a:pPr>
              <a:t>04.03.2025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A345A-AFE5-4DBA-AD85-4615D37B27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69E0B-3926-4F8E-8CA7-52B518CF45C4}" type="datetime1">
              <a:rPr lang="ru-RU"/>
              <a:pPr>
                <a:defRPr/>
              </a:pPr>
              <a:t>04.03.2025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D4EE1-E4A1-4A48-9C8B-03F3A9841B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2F25C-D9BB-4462-8889-0F5CE3177D36}" type="datetime1">
              <a:rPr lang="ru-RU"/>
              <a:pPr>
                <a:defRPr/>
              </a:pPr>
              <a:t>04.03.2025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1AFCB-EA2D-432A-B0C0-C5AFFB1209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6C4F-A0CB-4DB5-AC94-3D5A1021ED33}" type="datetime1">
              <a:rPr lang="ru-RU"/>
              <a:pPr>
                <a:defRPr/>
              </a:pPr>
              <a:t>04.03.2025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C3A52-F184-4869-86F1-9EB845C6F8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BE3DF-8A59-403A-B38F-2BA7C5A63C06}" type="datetime1">
              <a:rPr lang="ru-RU"/>
              <a:pPr>
                <a:defRPr/>
              </a:pPr>
              <a:t>04.03.2025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CF4CB-BD37-4032-A873-1BF0ECAF60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3B2BD-C0BE-4590-B8CB-5F88A925FE0D}" type="datetime1">
              <a:rPr lang="ru-RU"/>
              <a:pPr>
                <a:defRPr/>
              </a:pPr>
              <a:t>04.03.2025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F2088-8E05-49BE-8ED4-B466333F11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676E0-3B7D-42B1-BB24-8F302405E730}" type="datetime1">
              <a:rPr lang="ru-RU"/>
              <a:pPr>
                <a:defRPr/>
              </a:pPr>
              <a:t>04.03.2025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7CF59-79E0-438E-9FE3-5E03834FB3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238BEC5-F8DC-485C-89B3-BA9E4B482910}" type="datetime1">
              <a:rPr lang="ru-RU"/>
              <a:pPr>
                <a:defRPr/>
              </a:pPr>
              <a:t>04.03.2025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461F0E-38D5-4FF4-A5D6-B07C13C6FC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087" y="4051094"/>
            <a:ext cx="11020425" cy="11366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3600" b="1" spc="3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ПЛАН                                                  научно-исследовательской работы</a:t>
            </a:r>
            <a:br>
              <a:rPr lang="ru-RU" sz="3600" b="1" spc="3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</a:br>
            <a:r>
              <a:rPr lang="ru-RU" altLang="ru-RU" sz="3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на 2025 год</a:t>
            </a:r>
            <a:br>
              <a:rPr lang="ru-RU" altLang="ru-RU" sz="3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</a:br>
            <a:br>
              <a:rPr lang="ru-RU" sz="3600" spc="3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</a:br>
            <a:endParaRPr lang="ru-RU" sz="3600" spc="300" dirty="0">
              <a:solidFill>
                <a:schemeClr val="bg2">
                  <a:lumMod val="50000"/>
                </a:schemeClr>
              </a:solidFill>
              <a:latin typeface="Arial" pitchFamily="34" charset="0"/>
              <a:ea typeface="Cambria" pitchFamily="18" charset="0"/>
              <a:cs typeface="Arial" pitchFamily="34" charset="0"/>
            </a:endParaRPr>
          </a:p>
        </p:txBody>
      </p:sp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885825" y="5767388"/>
            <a:ext cx="4090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050021, </a:t>
            </a:r>
            <a:r>
              <a:rPr lang="ru-RU" altLang="ru-RU" sz="1200" i="1" dirty="0" err="1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г.Алматы</a:t>
            </a:r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lang="ru-RU" altLang="ru-RU" sz="1200" i="1" dirty="0" err="1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пр.Достык</a:t>
            </a:r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, 85а, </a:t>
            </a:r>
          </a:p>
          <a:p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Тел.:  +7 (727)3231009;   факс: 2506930,                                                        </a:t>
            </a:r>
          </a:p>
          <a:p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ru-RU" altLang="ru-RU" sz="1200" i="1" dirty="0" err="1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e-mail</a:t>
            </a:r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:  </a:t>
            </a:r>
            <a:r>
              <a:rPr lang="ru-RU" altLang="ru-RU" sz="1200" i="1" dirty="0" err="1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info@cu.edu.kz</a:t>
            </a:r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;   </a:t>
            </a:r>
            <a:r>
              <a:rPr lang="ru-RU" altLang="ru-RU" sz="1200" i="1" dirty="0" err="1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www</a:t>
            </a:r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r>
              <a:rPr lang="en-US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cu.edu</a:t>
            </a:r>
            <a:r>
              <a:rPr lang="ru-RU" altLang="ru-RU" sz="12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r>
              <a:rPr lang="ru-RU" altLang="ru-RU" sz="1200" i="1" dirty="0" err="1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kz</a:t>
            </a:r>
            <a:endParaRPr lang="ru-RU" altLang="ru-RU" sz="1200" i="1" dirty="0">
              <a:solidFill>
                <a:srgbClr val="727174"/>
              </a:solidFill>
              <a:latin typeface="Arial" pitchFamily="34" charset="0"/>
              <a:ea typeface="Cambria" pitchFamily="18" charset="0"/>
              <a:cs typeface="Arial" pitchFamily="34" charset="0"/>
            </a:endParaRPr>
          </a:p>
        </p:txBody>
      </p:sp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1857375" y="4235038"/>
            <a:ext cx="81168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ru-RU" altLang="ru-RU" dirty="0">
                <a:latin typeface="Arial" pitchFamily="34" charset="0"/>
                <a:ea typeface="Cambria" pitchFamily="18" charset="0"/>
                <a:cs typeface="Arial" pitchFamily="34" charset="0"/>
              </a:rPr>
              <a:t>проректор по науке и стратегическому развитию </a:t>
            </a:r>
            <a:r>
              <a:rPr lang="ru-RU" altLang="ru-RU" dirty="0" err="1">
                <a:latin typeface="Arial" pitchFamily="34" charset="0"/>
                <a:ea typeface="Cambria" pitchFamily="18" charset="0"/>
                <a:cs typeface="Arial" pitchFamily="34" charset="0"/>
              </a:rPr>
              <a:t>Куатбаев</a:t>
            </a:r>
            <a:r>
              <a:rPr lang="ru-RU" altLang="ru-RU" dirty="0">
                <a:latin typeface="Arial" pitchFamily="34" charset="0"/>
                <a:ea typeface="Cambria" pitchFamily="18" charset="0"/>
                <a:cs typeface="Arial" pitchFamily="34" charset="0"/>
              </a:rPr>
              <a:t> А.К</a:t>
            </a:r>
            <a:r>
              <a:rPr lang="ru-RU" altLang="ru-RU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2055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438" y="725488"/>
            <a:ext cx="44497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7181849" y="5921276"/>
            <a:ext cx="42663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600" i="1" dirty="0">
                <a:solidFill>
                  <a:srgbClr val="727174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К заседанию Ученого Совета 25.01.2025 г.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41313" y="403225"/>
            <a:ext cx="11379200" cy="20638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10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План НИР 2025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286402"/>
              </p:ext>
            </p:extLst>
          </p:nvPr>
        </p:nvGraphicFramePr>
        <p:xfrm>
          <a:off x="447676" y="1504951"/>
          <a:ext cx="10963273" cy="471154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67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8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4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693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58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6338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lang="ru-RU" sz="13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ыполнение</a:t>
                      </a:r>
                      <a:r>
                        <a:rPr lang="ru-RU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научных и научно-технических программ / проектов  по фундаментальным исследованиям / прикладным исследованиям на основе хозяйственного договора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6338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 менее 1-й темы научной работы в ВШ, с регистрацией в АО «НЦ НТИ» и подтвержден-</a:t>
                      </a:r>
                      <a:r>
                        <a:rPr lang="ru-RU" sz="13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ным</a:t>
                      </a:r>
                      <a:r>
                        <a:rPr lang="ru-RU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объемом финансирования 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633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6338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6338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Деканы ВШ, руководители институтов, центров, зам. деканы по НИР ВШ</a:t>
                      </a:r>
                      <a:endParaRPr lang="ru-RU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6338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  <a:endParaRPr lang="ru-RU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ыполнение инициативных научных и научно-технических программ / проектов  по фундаментальным исследованиям / прикладным исследованиям </a:t>
                      </a:r>
                      <a:endParaRPr lang="ru-RU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 менее 1-й темы научной работы в ВШ,  </a:t>
                      </a:r>
                      <a:r>
                        <a:rPr lang="ru-RU" sz="13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зарегистриро</a:t>
                      </a:r>
                      <a:r>
                        <a:rPr lang="ru-RU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-ванной  в АО «НЦ НТИ», с финансированием 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Деканы ВШ, рук. институтов, центров, </a:t>
                      </a:r>
                      <a:r>
                        <a:rPr lang="ru-RU" sz="13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зам.деканы</a:t>
                      </a:r>
                      <a:r>
                        <a:rPr lang="ru-RU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 НИР ВШ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34">
                <a:tc gridSpan="7">
                  <a:txBody>
                    <a:bodyPr/>
                    <a:lstStyle/>
                    <a:p>
                      <a:pPr marL="457200" algn="ctr">
                        <a:lnSpc>
                          <a:spcPts val="1640"/>
                        </a:lnSpc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 Организация научно-исследовательской работы ППС и сотрудников.</a:t>
                      </a:r>
                      <a:endParaRPr lang="ru-RU" sz="11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ru-RU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участия ППС и сотрудников  в программах / проектах научных исследований: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1) международных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2) национальных</a:t>
                      </a:r>
                      <a:endParaRPr lang="ru-RU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1)</a:t>
                      </a:r>
                      <a:r>
                        <a:rPr lang="en-US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 &gt;</a:t>
                      </a: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 10 % ППС 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2) </a:t>
                      </a:r>
                      <a:r>
                        <a:rPr lang="en-US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 20 % ППС </a:t>
                      </a:r>
                      <a:endParaRPr lang="ru-RU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</a:t>
                      </a:r>
                      <a:r>
                        <a:rPr lang="ru-RU" sz="13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евраль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3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НиСР</a:t>
                      </a:r>
                      <a:r>
                        <a:rPr lang="ru-RU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деканы ВШ, рук. институтов, центров, </a:t>
                      </a:r>
                      <a:r>
                        <a:rPr lang="ru-RU" sz="13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зам.деканы</a:t>
                      </a:r>
                      <a:r>
                        <a:rPr lang="ru-RU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 НИР ВШ, руководитель ОСИК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lang="ru-RU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участия ППС и сотрудников  в  конференциях, семинарах, симпозиумах: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 1) международных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 2) национальных</a:t>
                      </a:r>
                      <a:endParaRPr lang="ru-RU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1)</a:t>
                      </a:r>
                      <a:r>
                        <a:rPr lang="en-US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 &gt;</a:t>
                      </a: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 70 % ППС</a:t>
                      </a:r>
                      <a:endParaRPr lang="ru-RU" sz="11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r>
                        <a:rPr lang="en-US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 &gt;</a:t>
                      </a: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 70 % ППС</a:t>
                      </a:r>
                      <a:endParaRPr lang="ru-RU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3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НиСР</a:t>
                      </a:r>
                      <a:r>
                        <a:rPr lang="ru-RU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руководитель ОСИК, деканы ВШ, рук. институтов, центров, </a:t>
                      </a:r>
                      <a:r>
                        <a:rPr lang="ru-RU" sz="13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зам.деканы</a:t>
                      </a:r>
                      <a:r>
                        <a:rPr lang="ru-RU" sz="13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 НИР ВШ, </a:t>
                      </a:r>
                      <a:endParaRPr lang="ru-RU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557" marR="15557" marT="8643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50778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11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План НИР 2025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876362"/>
              </p:ext>
            </p:extLst>
          </p:nvPr>
        </p:nvGraphicFramePr>
        <p:xfrm>
          <a:off x="377825" y="1457327"/>
          <a:ext cx="11014075" cy="476654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4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2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8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8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691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2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участия ППС и сотрудников  в  выставках и других научных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event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1) международных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2) национальных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1) 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70 % ППС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2) 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70 % ППС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НиСР, руководитель ОСИК, деканы ВШ, рук. институтов, центров, зам.деканы по НИР ВШ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3.4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участия ППС и сотрудников  в программах научных стажировок и обменов: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1) международных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2) национальных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1)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&gt;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30 % ППС 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2) 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40 % ППС 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НиСР, деканы ВШ, рук.  институтов, центров, зам.деканы по НИР ВШ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участия ППС и сотрудников  в программах повышения квалификации исследовательских компетенции и навыков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Участие &gt; 70 % ППС ВШ и сотрудников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НиСР, руководитель ОСИК,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руководитель ДЧР, 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834" marR="9834" marT="567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2" marR="14752" marT="5674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Увеличение публикационной активности ППС и сотрудников: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1) публикация научных статей, </a:t>
                      </a:r>
                      <a:r>
                        <a:rPr lang="ru-RU" sz="1200" kern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 журналах включены</a:t>
                      </a:r>
                      <a:r>
                        <a:rPr lang="kk-KZ" sz="1200" kern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х</a:t>
                      </a:r>
                      <a:r>
                        <a:rPr lang="ru-RU" sz="1200" kern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в базу данных </a:t>
                      </a:r>
                      <a:r>
                        <a:rPr lang="en-US" sz="1200" kern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Web of Science</a:t>
                      </a:r>
                      <a:r>
                        <a:rPr lang="ru-RU" sz="1200" kern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и/или </a:t>
                      </a:r>
                      <a:r>
                        <a:rPr lang="en-US" sz="1200" kern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Scopus </a:t>
                      </a:r>
                      <a:r>
                        <a:rPr lang="ru-RU" sz="1200" kern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(1, 2, 3, 4 квартиль)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2) издание монографий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3) публикация научных статей в научных изданиях, рекомендован-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ным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уполномоченным органом,  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4) публикация научных статей в иных научных изданиях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2" marR="14752" marT="5674" marB="0"/>
                </a:tc>
                <a:tc>
                  <a:txBody>
                    <a:bodyPr/>
                    <a:lstStyle/>
                    <a:p>
                      <a:pPr indent="-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indent="-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indent="-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1) &gt; 3 в ВШ;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indent="6350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indent="6350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indent="6350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2) &gt; 1-й в ВШ;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indent="6350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3) &gt; 5-й в ВШ;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indent="6350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indent="6350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4) &gt; 1-й у штатного преподавателя   в ВШ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2" marR="14752" marT="5674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75640" algn="ctr"/>
                        </a:tabLs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2" marR="14752" marT="5674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75640" algn="ctr"/>
                        </a:tabLs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2" marR="14752" marT="5674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НиСР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руководитель ОСИК, деканы ВШ, руководители институтов, центров, зам. деканы по НИР ВШ 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752" marR="14752" marT="567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50778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12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План НИР 2025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536954"/>
              </p:ext>
            </p:extLst>
          </p:nvPr>
        </p:nvGraphicFramePr>
        <p:xfrm>
          <a:off x="377825" y="1524000"/>
          <a:ext cx="10985499" cy="427596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15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7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0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2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5076">
                <a:tc gridSpan="6">
                  <a:txBody>
                    <a:bodyPr/>
                    <a:lstStyle/>
                    <a:p>
                      <a:pPr marL="457200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 Организации подготовки научных кадров и научно-исследовательской работы докторантов, магистрантов</a:t>
                      </a:r>
                      <a:endParaRPr lang="ru-RU" sz="1200" kern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337" marR="19337" marT="743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337" marR="19337" marT="74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Участие в формировании контингента слушателей на программы докторантуры (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PhD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 и магистратуры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337" marR="19337" marT="7437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  <a:tabLst>
                          <a:tab pos="371475" algn="l"/>
                        </a:tabLs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слушателей на программы докторантуры 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PhD 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 магистратуры 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337" marR="19337" marT="74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фев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раль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337" marR="19337" marT="74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337" marR="19337" marT="7437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деканы ВШ, руководитель ДМ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337" marR="19337" marT="7437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работы Совета молодых ученых (СМУ) КУ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 Плану работы СМУ 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председатель СМУ 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Подготовка и проведение конкурса на лучшую научно-исследовательскую работу молодых ученых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Отчет о проведении конкурса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НиСР, руководитель ОСИК, председатель СМУ 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953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 Организация научно-исследовательской работы студентов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5.1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Координация работы Студенческих научных кружков Высших школ. 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Мероприятия по Плану работы СНК, отчет по итогам деятельности.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руководители  СНК, деканы ВШ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708" marR="34708" marT="7437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3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5.2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7270" marR="27270" marT="74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Координация участия студентов: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-международных, национальных  и др. программах / проектах научных исследований;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-в национальных, международных  конференциях, семинарах, симпозиумах, выставках и других научных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event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7270" marR="27270" marT="7437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Отчет (раздел) о проведении исследований;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2.Публикации;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3.Сертификаты участников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7270" marR="27270" marT="74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февраль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7270" marR="27270" marT="74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7270" marR="27270" marT="7437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НиСР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деканы ВШ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7270" marR="27270" marT="7437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507780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13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План НИР 2025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367711"/>
              </p:ext>
            </p:extLst>
          </p:nvPr>
        </p:nvGraphicFramePr>
        <p:xfrm>
          <a:off x="473075" y="1628775"/>
          <a:ext cx="10906124" cy="4251839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48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0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4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08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48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6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5.3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Подготовка и проведение конкурса на лучшую студенческую научно-исследовательскую работу КУ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9525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Проведение конкурса.  Отчет о проведении конкурса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апрель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НиСР, руководитель ОСИК,  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деканы ВШ, руководители СНО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841">
                <a:tc gridSpan="6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buFont typeface="+mj-lt"/>
                        <a:buAutoNum type="arabicPeriod" startAt="6"/>
                        <a:tabLst>
                          <a:tab pos="457200" algn="l"/>
                        </a:tabLst>
                      </a:pPr>
                      <a:r>
                        <a:rPr lang="ru-RU" sz="12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научно-исследовательской инфраструктуры и др.</a:t>
                      </a:r>
                      <a:endParaRPr lang="ru-RU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4925" marR="349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6.1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Развитие и структурирование работы Научно-Технического Совета (НТС)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9525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План работы НТС на учетный период.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НиСР, руководитель ОСИК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4925" marR="349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8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6.2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Разработка Программы повышения исследовательских компетенций на 2025 г. для ППС и сотрудников </a:t>
                      </a:r>
                      <a:r>
                        <a:rPr lang="en-US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Программа повышения исследовательских компетенций. Участие в Программе &gt; 70 % ППС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март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НиСР, 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руководитель ДЧР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6.3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Обновление корпоративного сайта, с разделом (веб-страницы / отдельного сайта) по научной деятельности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Обновленный сайт </a:t>
                      </a:r>
                      <a:r>
                        <a:rPr lang="en-US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май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НиСР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руководитель ОСИК, директор ДМ,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директор ТД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6.4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Актуализация научного  электронного ресурса  -   «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Digest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of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Research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» и др.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Digest of Research CU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март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ен</a:t>
                      </a:r>
                      <a:r>
                        <a:rPr lang="en-US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тябрь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НиСР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директор ТД, руководитель ОСИК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507780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14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План НИР 2025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785702"/>
              </p:ext>
            </p:extLst>
          </p:nvPr>
        </p:nvGraphicFramePr>
        <p:xfrm>
          <a:off x="466725" y="1648301"/>
          <a:ext cx="10953750" cy="327196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71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1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7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3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56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6.5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Создание «Фонда научных исследований 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» для финансирования внутренних исследовательских грантов</a:t>
                      </a:r>
                    </a:p>
                    <a:p>
                      <a:pPr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 marR="4572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ВНД по деятельности Фонда. Программа работы Фонда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НиСР, руководитель ОСИК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385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7. </a:t>
                      </a:r>
                      <a:r>
                        <a:rPr lang="ru-RU" sz="12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и участие в междисциплинарных и прочих исследованиях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7.1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Реализация Международного проекта по сохранению яблони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Сиверса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Malus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Sieversii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Отчет о реализации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 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НиСР,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руководитель ОСИК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7465" marR="3746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7.2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9525" marB="0"/>
                </a:tc>
                <a:tc>
                  <a:txBody>
                    <a:bodyPr/>
                    <a:lstStyle/>
                    <a:p>
                      <a:pPr marR="91440" algn="just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Участие в проектах биологической безопасности и охраны окружающей среды, в сохранении генофонда редких животных и растений. 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9525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Отчет о реализации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НиСР,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руководитель ОСИК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7.3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и участие в междисциплинарных исследованиях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9525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Участие в проектах. Отчет о реализации</a:t>
                      </a:r>
                    </a:p>
                    <a:p>
                      <a:pPr marR="45720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НиСР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руководитель ОСИК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830" marR="36830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50778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051050"/>
            <a:ext cx="8985250" cy="200977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br>
              <a:rPr lang="ru-RU" sz="6600" b="1" dirty="0">
                <a:solidFill>
                  <a:schemeClr val="bg1"/>
                </a:solidFill>
                <a:latin typeface="+mn-lt"/>
              </a:rPr>
            </a:br>
            <a:r>
              <a:rPr lang="ru-RU" sz="4000" b="1" spc="300" dirty="0">
                <a:solidFill>
                  <a:srgbClr val="E35C3D"/>
                </a:solidFill>
              </a:rPr>
              <a:t>                              </a:t>
            </a:r>
            <a:br>
              <a:rPr lang="ru-RU" sz="4000" b="1" spc="300" dirty="0">
                <a:solidFill>
                  <a:srgbClr val="E35C3D"/>
                </a:solidFill>
              </a:rPr>
            </a:br>
            <a:endParaRPr lang="ru-RU" sz="4000" b="1" spc="300" dirty="0">
              <a:solidFill>
                <a:srgbClr val="E35C3D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41313" y="403225"/>
            <a:ext cx="11379200" cy="20638"/>
          </a:xfrm>
          <a:prstGeom prst="line">
            <a:avLst/>
          </a:prstGeom>
          <a:ln w="28575">
            <a:solidFill>
              <a:srgbClr val="F06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00300" y="2862263"/>
            <a:ext cx="78628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 за  внимание!</a:t>
            </a:r>
          </a:p>
        </p:txBody>
      </p:sp>
      <p:pic>
        <p:nvPicPr>
          <p:cNvPr id="25606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513" y="631507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План НИР 2025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ятиугольник 2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2800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Задачи по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развитию науки </a:t>
            </a:r>
            <a:r>
              <a:rPr lang="ru-RU" sz="2800" dirty="0" err="1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МНиВО</a:t>
            </a:r>
            <a:r>
              <a:rPr lang="ru-RU" sz="2800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РК на 2025 г.</a:t>
            </a:r>
          </a:p>
        </p:txBody>
      </p:sp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762793" y="935831"/>
            <a:ext cx="10250487" cy="804863"/>
          </a:xfrm>
        </p:spPr>
        <p:txBody>
          <a:bodyPr/>
          <a:lstStyle/>
          <a:p>
            <a:br>
              <a:rPr lang="ru-RU" sz="3200" dirty="0"/>
            </a:br>
            <a:r>
              <a:rPr lang="ru-RU" sz="3200" b="1" dirty="0"/>
              <a:t>        </a:t>
            </a:r>
            <a:br>
              <a:rPr lang="ru-RU" sz="3200" dirty="0"/>
            </a:br>
            <a:endParaRPr lang="ru-RU" alt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530C-E295-4A8C-B898-5D0BE30F8476}" type="slidenum">
              <a:rPr lang="ru-RU" altLang="ru-RU" smtClean="0"/>
              <a:pPr/>
              <a:t>2</a:t>
            </a:fld>
            <a:endParaRPr lang="ru-RU" alt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План НИР 2025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047" y="1469351"/>
            <a:ext cx="10927203" cy="3681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444500" algn="l"/>
              </a:tabLst>
            </a:pP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1.   Социальная защита ученых (повышение зарплат, доплаты к размеру пенсии за научную степень и звание).  </a:t>
            </a:r>
          </a:p>
          <a:p>
            <a:pPr>
              <a:lnSpc>
                <a:spcPct val="150000"/>
              </a:lnSpc>
              <a:tabLst>
                <a:tab pos="444500" algn="l"/>
              </a:tabLst>
            </a:pP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2.   Работа по увеличению финансирования НИОКР до 1% от ВВП в ближайшие 3-5 лет. </a:t>
            </a:r>
          </a:p>
          <a:p>
            <a:pPr marL="342900" indent="-342900">
              <a:lnSpc>
                <a:spcPct val="150000"/>
              </a:lnSpc>
              <a:buAutoNum type="arabicPeriod" startAt="3"/>
              <a:tabLst>
                <a:tab pos="444500" algn="l"/>
              </a:tabLst>
            </a:pP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Ежегодное проведение конкурсов на программно-целевое и </a:t>
            </a:r>
            <a:r>
              <a:rPr lang="ru-RU" sz="1600" dirty="0" err="1">
                <a:latin typeface="Arial" pitchFamily="34" charset="0"/>
                <a:ea typeface="Cambria" pitchFamily="18" charset="0"/>
                <a:cs typeface="Arial" pitchFamily="34" charset="0"/>
              </a:rPr>
              <a:t>грантовое</a:t>
            </a: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 финансирование. </a:t>
            </a:r>
          </a:p>
          <a:p>
            <a:pPr marL="342900" indent="-342900">
              <a:lnSpc>
                <a:spcPct val="150000"/>
              </a:lnSpc>
              <a:buAutoNum type="arabicPeriod" startAt="3"/>
              <a:tabLst>
                <a:tab pos="444500" algn="l"/>
              </a:tabLst>
            </a:pP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Проведение ежегодных конкурсов по грантам на коммерциализацию РННТД. 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AutoNum type="arabicPeriod" startAt="3"/>
              <a:tabLst>
                <a:tab pos="444500" algn="l"/>
              </a:tabLst>
            </a:pP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Организация исследовательской работы обучающихся  (НИРС, НИРМ, НИРД).</a:t>
            </a:r>
            <a:endParaRPr lang="kk-KZ" sz="1600" dirty="0"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 startAt="3"/>
              <a:tabLst>
                <a:tab pos="444500" algn="l"/>
              </a:tabLst>
            </a:pPr>
            <a:r>
              <a:rPr lang="kk-KZ" sz="1600" dirty="0">
                <a:latin typeface="Arial" pitchFamily="34" charset="0"/>
                <a:ea typeface="Cambria" pitchFamily="18" charset="0"/>
                <a:cs typeface="Arial" pitchFamily="34" charset="0"/>
              </a:rPr>
              <a:t>Инновационная университетская экосистема: успешные кейсы реализации технопарков, исследовательских хабов, инжиниринговых центров и бизнес-инкубаторов.</a:t>
            </a:r>
          </a:p>
          <a:p>
            <a:pPr marL="342900" indent="-342900">
              <a:lnSpc>
                <a:spcPct val="150000"/>
              </a:lnSpc>
              <a:buFontTx/>
              <a:buAutoNum type="arabicPeriod" startAt="3"/>
              <a:tabLst>
                <a:tab pos="444500" algn="l"/>
              </a:tabLst>
            </a:pP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  <a:sym typeface="Montserrat"/>
              </a:rPr>
              <a:t>Дополнения</a:t>
            </a: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  <a:sym typeface="Montserrat Medium"/>
              </a:rPr>
              <a:t> </a:t>
            </a: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  <a:sym typeface="Montserrat"/>
              </a:rPr>
              <a:t>в Налоговый и Предпринимательский кодексы о налоговых льготах и преференциях</a:t>
            </a: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  <a:sym typeface="Montserrat Medium"/>
              </a:rPr>
              <a:t> </a:t>
            </a:r>
            <a:r>
              <a:rPr lang="ru-RU" sz="1600" dirty="0">
                <a:latin typeface="Arial" pitchFamily="34" charset="0"/>
                <a:ea typeface="Cambria" pitchFamily="18" charset="0"/>
                <a:cs typeface="Arial" pitchFamily="34" charset="0"/>
                <a:sym typeface="Montserrat"/>
              </a:rPr>
              <a:t>для частных инвестиций в науку.</a:t>
            </a:r>
          </a:p>
          <a:p>
            <a:pPr marL="342900" indent="-342900">
              <a:lnSpc>
                <a:spcPct val="115000"/>
              </a:lnSpc>
              <a:buFontTx/>
              <a:buAutoNum type="arabicPeriod" startAt="3"/>
              <a:tabLst>
                <a:tab pos="444500" algn="l"/>
              </a:tabLst>
            </a:pPr>
            <a:endParaRPr lang="ru-RU" sz="1500" dirty="0">
              <a:solidFill>
                <a:schemeClr val="accent1">
                  <a:lumMod val="50000"/>
                </a:schemeClr>
              </a:solidFill>
              <a:latin typeface="Montserrat"/>
              <a:ea typeface="Montserrat Medium"/>
              <a:cs typeface="Montserrat Medium"/>
              <a:sym typeface="Montserra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294" y="525214"/>
            <a:ext cx="2286078" cy="687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7825" y="5248037"/>
            <a:ext cx="11487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altLang="ko-KR" sz="15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Пересмотреть образовательные программы в части интеграции обучения с исследованиями на ранних курсах</a:t>
            </a:r>
            <a:r>
              <a:rPr lang="en-US" altLang="ko-KR" sz="15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ru-RU" altLang="ko-KR" sz="1500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бакалавриата</a:t>
            </a:r>
            <a:r>
              <a:rPr lang="ru-RU" altLang="ko-KR" sz="15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для закрепления набора методов исследований.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sz="15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Пересмотреть формат проведения </a:t>
            </a:r>
            <a:r>
              <a:rPr lang="kk-KZ" altLang="ko-KR" sz="15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НИРС, НИРМ, НИРД.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Увеличить стоимость грантов в магистратуре и докторантуре</a:t>
            </a:r>
          </a:p>
        </p:txBody>
      </p:sp>
    </p:spTree>
    <p:extLst>
      <p:ext uri="{BB962C8B-B14F-4D97-AF65-F5344CB8AC3E}">
        <p14:creationId xmlns:p14="http://schemas.microsoft.com/office/powerpoint/2010/main" val="2756875128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ятиугольник 2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3200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«С</a:t>
            </a:r>
            <a:r>
              <a:rPr lang="en-US" sz="3200" dirty="0" err="1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aspian</a:t>
            </a:r>
            <a:r>
              <a:rPr lang="en-US" sz="3200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 Dream 2025» </a:t>
            </a:r>
            <a:endParaRPr lang="ru-RU" sz="3200" dirty="0">
              <a:latin typeface="Arial" pitchFamily="34" charset="0"/>
              <a:ea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762793" y="935831"/>
            <a:ext cx="10250487" cy="804863"/>
          </a:xfrm>
        </p:spPr>
        <p:txBody>
          <a:bodyPr/>
          <a:lstStyle/>
          <a:p>
            <a:br>
              <a:rPr lang="ru-RU" sz="3200" dirty="0"/>
            </a:br>
            <a:r>
              <a:rPr lang="ru-RU" sz="3200" b="1" dirty="0"/>
              <a:t>        </a:t>
            </a:r>
            <a:br>
              <a:rPr lang="ru-RU" sz="3200" dirty="0"/>
            </a:br>
            <a:endParaRPr lang="ru-RU" alt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0" y="1564965"/>
            <a:ext cx="773113" cy="192088"/>
          </a:xfrm>
          <a:prstGeom prst="flowChartProcess">
            <a:avLst/>
          </a:prstGeom>
          <a:solidFill>
            <a:srgbClr val="E35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-8734" y="3017294"/>
            <a:ext cx="773113" cy="192088"/>
          </a:xfrm>
          <a:prstGeom prst="flowChartProcess">
            <a:avLst/>
          </a:prstGeom>
          <a:solidFill>
            <a:srgbClr val="E35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530C-E295-4A8C-B898-5D0BE30F8476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3" name="TextBox 2"/>
          <p:cNvSpPr txBox="1"/>
          <p:nvPr/>
        </p:nvSpPr>
        <p:spPr>
          <a:xfrm>
            <a:off x="990600" y="1422590"/>
            <a:ext cx="1068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Стратегическая цель 1. АКАДЕМИЧЕСКОЕ РАЗВИТИЕ.  </a:t>
            </a:r>
            <a:endParaRPr lang="ru-RU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697835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1.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Повышение качества образования.</a:t>
            </a:r>
          </a:p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2.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форм вовлечения студентов.</a:t>
            </a:r>
          </a:p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3.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он-</a:t>
            </a:r>
            <a:r>
              <a:rPr lang="ru-RU" sz="1400" dirty="0" err="1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лайн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образования.</a:t>
            </a:r>
          </a:p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4.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академической репутации. </a:t>
            </a:r>
          </a:p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5.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интернационализации.</a:t>
            </a:r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2868813"/>
            <a:ext cx="952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Стратегическая цель 2. НАУЧНОЕ И ИННОВАЦИОННОЕ РАЗВИТИЕ.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1" y="3145165"/>
            <a:ext cx="1068704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Задача 1.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Развитие исследовательской и инновационной экосистемы.</a:t>
            </a: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Задача 2.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Развитие организованных исследований, научного администрирования и сопровождения.</a:t>
            </a: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Задача 3.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Создание и развитие Системы оценки результативности научной деятельности </a:t>
            </a:r>
            <a:r>
              <a:rPr lang="kk-KZ" sz="1400" dirty="0">
                <a:latin typeface="Arial" pitchFamily="34" charset="0"/>
                <a:cs typeface="Arial" pitchFamily="34" charset="0"/>
              </a:rPr>
              <a:t>преподавателей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 сотрудников. </a:t>
            </a: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Задача 4.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Развитие подготовки кадров высшей квалификации.                                                                                                                                          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Задача 5.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Коллаборация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 исследований при реализации научных проектов.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-8733" y="5601775"/>
            <a:ext cx="773113" cy="192088"/>
          </a:xfrm>
          <a:prstGeom prst="flowChartProcess">
            <a:avLst/>
          </a:prstGeom>
          <a:solidFill>
            <a:srgbClr val="E35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0" y="4500677"/>
            <a:ext cx="773113" cy="192088"/>
          </a:xfrm>
          <a:prstGeom prst="flowChartProcess">
            <a:avLst/>
          </a:prstGeom>
          <a:solidFill>
            <a:srgbClr val="E35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990601" y="4358712"/>
            <a:ext cx="1049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Стратегическая цель 3. ОРГАНИЗАЦИОННОЕ РАЗВИТИЕ.</a:t>
            </a:r>
            <a:endParaRPr lang="ru-RU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1713" y="4675124"/>
            <a:ext cx="1002982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1.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новой архитектуры организации.</a:t>
            </a:r>
          </a:p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2.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человеческого капитала</a:t>
            </a:r>
          </a:p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3.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культуры будущего.</a:t>
            </a:r>
          </a:p>
          <a:p>
            <a:pPr lvl="1"/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35050" y="5442172"/>
            <a:ext cx="9963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Стратегическая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цель 4. ИНФРАСТРУКТУРНОЕ И ЦИФРОВОЕ РАЗВИТИЕ.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35050" y="5697818"/>
            <a:ext cx="101901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1.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Комфортные условия для обучения и работы.</a:t>
            </a:r>
          </a:p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2.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Развитие цифровой экосистемы.</a:t>
            </a:r>
          </a:p>
          <a:p>
            <a:r>
              <a:rPr lang="ru-RU" sz="14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3.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Тестирование и развитие модели «</a:t>
            </a:r>
            <a:r>
              <a:rPr lang="ru-RU" sz="1400" dirty="0" err="1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Smart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Caspian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».</a:t>
            </a:r>
          </a:p>
          <a:p>
            <a:endParaRPr lang="ru-RU" b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" y="6466285"/>
            <a:ext cx="210343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План НИР 2025</a:t>
            </a:r>
          </a:p>
        </p:txBody>
      </p:sp>
    </p:spTree>
    <p:extLst>
      <p:ext uri="{BB962C8B-B14F-4D97-AF65-F5344CB8AC3E}">
        <p14:creationId xmlns:p14="http://schemas.microsoft.com/office/powerpoint/2010/main" val="316727861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Стратегические  цели  и  задачи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4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B441228-47BC-47A4-827C-1754DF47E6A3}"/>
              </a:ext>
            </a:extLst>
          </p:cNvPr>
          <p:cNvSpPr/>
          <p:nvPr/>
        </p:nvSpPr>
        <p:spPr>
          <a:xfrm>
            <a:off x="457200" y="1500470"/>
            <a:ext cx="7839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Стратегическая цель 2. НАУЧНОЕ И ИННОВАЦИОННОЕ РАЗВИТИЕ.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C874EC-C035-4811-B49D-3667A0766D8F}"/>
              </a:ext>
            </a:extLst>
          </p:cNvPr>
          <p:cNvSpPr txBox="1"/>
          <p:nvPr/>
        </p:nvSpPr>
        <p:spPr>
          <a:xfrm>
            <a:off x="457200" y="1869802"/>
            <a:ext cx="91348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1.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Развитие исследовательской и инновационной экосистемы.</a:t>
            </a:r>
          </a:p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2.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Развитие организованных исследований, научного администрирования и сопровождения.</a:t>
            </a:r>
          </a:p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3.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Создание и развитие Системы оценки результативности научной деятельности </a:t>
            </a:r>
            <a:r>
              <a:rPr lang="kk-KZ" sz="1600" dirty="0">
                <a:latin typeface="Arial" pitchFamily="34" charset="0"/>
                <a:cs typeface="Arial" pitchFamily="34" charset="0"/>
              </a:rPr>
              <a:t>преподавателей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 сотрудников. </a:t>
            </a:r>
          </a:p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4.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Развитие подготовки кадров высшей квалификации.                                                                                                                                          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 5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Коллаборация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 исследований при реализации научных проектов.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A7F16C0-52B7-4600-80BA-D7E6F85350E8}"/>
              </a:ext>
            </a:extLst>
          </p:cNvPr>
          <p:cNvSpPr/>
          <p:nvPr/>
        </p:nvSpPr>
        <p:spPr>
          <a:xfrm>
            <a:off x="9345168" y="1500470"/>
            <a:ext cx="2222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eaLnBrk="0" hangingPunct="0">
              <a:spcAft>
                <a:spcPts val="0"/>
              </a:spcAft>
              <a:tabLst>
                <a:tab pos="630555" algn="l"/>
              </a:tabLst>
            </a:pP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Основание-«Стратегия развития  </a:t>
            </a:r>
            <a:r>
              <a:rPr lang="en-US" sz="16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Caspian University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на 2021 - 2025 годы «С</a:t>
            </a:r>
            <a:r>
              <a:rPr lang="en-US" sz="1600" i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aspian</a:t>
            </a:r>
            <a:r>
              <a:rPr lang="en-US" sz="16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Dream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2025», Раздел 5. «Стратегически цели, задачи, ожидаемые результаты», подраздел «Стратегическая цель 2. Научное и инновационное развитие», стр.22 - 24) </a:t>
            </a:r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B3DCD35-94B6-4749-8475-22583247F27D}"/>
              </a:ext>
            </a:extLst>
          </p:cNvPr>
          <p:cNvSpPr/>
          <p:nvPr/>
        </p:nvSpPr>
        <p:spPr>
          <a:xfrm>
            <a:off x="457200" y="3674688"/>
            <a:ext cx="9134856" cy="2687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spcAft>
                <a:spcPts val="0"/>
              </a:spcAft>
              <a:tabLst>
                <a:tab pos="630555" algn="l"/>
              </a:tabLst>
            </a:pPr>
            <a:r>
              <a:rPr lang="ru-RU" sz="15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Основными показателями научно-исследовательской деятельности и развития инноваций в университете будет является:</a:t>
            </a:r>
          </a:p>
          <a:p>
            <a:pPr lvl="0" algn="just">
              <a:spcAft>
                <a:spcPts val="800"/>
              </a:spcAft>
              <a:tabLst>
                <a:tab pos="180340" algn="l"/>
              </a:tabLst>
            </a:pPr>
            <a:r>
              <a:rPr lang="ru-RU" sz="15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(1) стимулирование высокого качества научных публикаций сотрудников университета; участие в грантовых проектах; (2) развитие научно-инновационного потенциала; (3) подготовка кадров высшей квалификации, с высоким качеством защищенных диссертаций; (4) сопровождение научно-исследовательской деятельности научных, инновационных и образовательных подразделений университета, обеспечение качества НИОКР; (5) сопровождение научно-исследовательской деятельности обучающихся и молодых ученых; (6) стимулирование использования исследовательской инфраструктуры университета и партнеров для ведения научной и инновационной деятельности.</a:t>
            </a:r>
          </a:p>
          <a:p>
            <a:pPr marL="450215" algn="just">
              <a:spcAft>
                <a:spcPts val="0"/>
              </a:spcAft>
            </a:pPr>
            <a:r>
              <a:rPr lang="ru-RU" sz="12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 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План НИР 2025</a:t>
            </a:r>
          </a:p>
        </p:txBody>
      </p:sp>
    </p:spTree>
    <p:extLst>
      <p:ext uri="{BB962C8B-B14F-4D97-AF65-F5344CB8AC3E}">
        <p14:creationId xmlns:p14="http://schemas.microsoft.com/office/powerpoint/2010/main" val="84024921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5175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Стратегические ожидания 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5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DDCFF8-4259-4C15-AE85-EC799DFDE632}"/>
              </a:ext>
            </a:extLst>
          </p:cNvPr>
          <p:cNvSpPr/>
          <p:nvPr/>
        </p:nvSpPr>
        <p:spPr>
          <a:xfrm>
            <a:off x="377826" y="1436687"/>
            <a:ext cx="908049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Создание</a:t>
            </a:r>
            <a:r>
              <a:rPr lang="ru-RU" sz="1350" spc="1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эффективной</a:t>
            </a:r>
            <a:r>
              <a:rPr lang="ru-RU" sz="1350" spc="1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научной</a:t>
            </a:r>
            <a:r>
              <a:rPr lang="ru-RU" sz="1350" spc="17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инфраструктуры</a:t>
            </a:r>
            <a:r>
              <a:rPr lang="ru-RU" sz="1350" spc="19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университета,</a:t>
            </a:r>
            <a:r>
              <a:rPr lang="ru-RU" sz="1350" spc="15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отвечающей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современным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требованиям.</a:t>
            </a:r>
            <a:endParaRPr lang="ru-RU" sz="1350" spc="5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Участие в актуальных междисциплинарных научных проектах и программах, ориентированных на потребность реального рынка.</a:t>
            </a:r>
            <a:endParaRPr lang="ru-RU" sz="1350" spc="5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Увеличение публикаций ППС университета в изданиях, входящих в 1-й, 2-й, 3-й квартили, по данным </a:t>
            </a:r>
            <a:r>
              <a:rPr lang="en-US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Journal Citation Reports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компании </a:t>
            </a:r>
            <a:r>
              <a:rPr lang="en-US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Clarivate Analytics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и базы данных </a:t>
            </a:r>
            <a:r>
              <a:rPr lang="en-US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Scopus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.</a:t>
            </a:r>
            <a:endParaRPr lang="ru-RU" sz="1350" spc="5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Активное участие молодых ученых и привлечение иностранных ученых для реализации проектов и пропаганды имиджа профессии ученого.</a:t>
            </a:r>
            <a:endParaRPr lang="ru-RU" sz="1350" spc="5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Создание</a:t>
            </a:r>
            <a:r>
              <a:rPr lang="ru-RU" sz="1350" spc="1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новых</a:t>
            </a:r>
            <a:r>
              <a:rPr lang="ru-RU" sz="1350" spc="1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технологий,</a:t>
            </a:r>
            <a:r>
              <a:rPr lang="ru-RU" sz="1350" spc="1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получение</a:t>
            </a:r>
            <a:r>
              <a:rPr lang="ru-RU" sz="1350" spc="1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новых</a:t>
            </a:r>
            <a:r>
              <a:rPr lang="ru-RU" sz="1350" spc="1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знаний</a:t>
            </a:r>
            <a:r>
              <a:rPr lang="ru-RU" sz="1350" spc="10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от</a:t>
            </a:r>
            <a:r>
              <a:rPr lang="ru-RU" sz="1350" spc="1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реализации</a:t>
            </a:r>
            <a:r>
              <a:rPr lang="ru-RU" sz="1350" spc="15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совместных</a:t>
            </a:r>
            <a:r>
              <a:rPr lang="ru-RU" sz="1350" spc="15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проектов</a:t>
            </a:r>
            <a:r>
              <a:rPr lang="ru-RU" sz="1350" spc="15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</a:t>
            </a:r>
            <a:r>
              <a:rPr lang="ru-RU" sz="1350" spc="1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международными</a:t>
            </a:r>
            <a:r>
              <a:rPr lang="ru-RU" sz="1350" spc="1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научными</a:t>
            </a:r>
            <a:r>
              <a:rPr lang="ru-RU" sz="1350" spc="1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фондами</a:t>
            </a:r>
            <a:r>
              <a:rPr lang="ru-RU" sz="1350" spc="1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</a:t>
            </a:r>
            <a:r>
              <a:rPr lang="ru-RU" sz="1350" spc="15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ведущими</a:t>
            </a:r>
            <a:r>
              <a:rPr lang="ru-RU" sz="1350" spc="14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университетами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зарубежных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стран.</a:t>
            </a:r>
            <a:endParaRPr lang="ru-RU" sz="1350" spc="5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Интеграция</a:t>
            </a:r>
            <a:r>
              <a:rPr lang="ru-RU" sz="1350" spc="17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</a:t>
            </a:r>
            <a:r>
              <a:rPr lang="ru-RU" sz="1350" spc="17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ведущими</a:t>
            </a:r>
            <a:r>
              <a:rPr lang="ru-RU" sz="1350" spc="1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университетами</a:t>
            </a:r>
            <a:r>
              <a:rPr lang="ru-RU" sz="1350" spc="1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мира</a:t>
            </a:r>
            <a:r>
              <a:rPr lang="ru-RU" sz="1350" spc="17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для</a:t>
            </a:r>
            <a:r>
              <a:rPr lang="ru-RU" sz="1350" spc="17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подготовки</a:t>
            </a:r>
            <a:r>
              <a:rPr lang="ru-RU" sz="1350" spc="1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ученых</a:t>
            </a:r>
            <a:r>
              <a:rPr lang="ru-RU" sz="1350" spc="1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в</a:t>
            </a:r>
            <a:r>
              <a:rPr lang="ru-RU" sz="1350" spc="19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области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наукоемких технологий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для</a:t>
            </a:r>
            <a:r>
              <a:rPr lang="ru-RU" sz="1350" spc="-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диверсификации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экономики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страны.</a:t>
            </a:r>
            <a:endParaRPr lang="ru-RU" sz="1350" spc="5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Создание</a:t>
            </a:r>
            <a:r>
              <a:rPr lang="ru-RU" sz="1350" spc="1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системы</a:t>
            </a:r>
            <a:r>
              <a:rPr lang="ru-RU" sz="1350" spc="17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научных,</a:t>
            </a:r>
            <a:r>
              <a:rPr lang="ru-RU" sz="1350" spc="16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инновационных</a:t>
            </a:r>
            <a:r>
              <a:rPr lang="ru-RU" sz="1350" spc="17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</a:t>
            </a:r>
            <a:r>
              <a:rPr lang="ru-RU" sz="1350" spc="17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образовательных</a:t>
            </a:r>
            <a:r>
              <a:rPr lang="ru-RU" sz="1350" spc="14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программ</a:t>
            </a:r>
            <a:r>
              <a:rPr lang="ru-RU" sz="1350" spc="18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</a:t>
            </a:r>
            <a:r>
              <a:rPr lang="ru-RU" sz="1350" spc="18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проектов</a:t>
            </a:r>
            <a:r>
              <a:rPr lang="ru-RU" sz="1350" spc="19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</a:t>
            </a:r>
            <a:r>
              <a:rPr lang="ru-RU" sz="1350" spc="2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стратегическими</a:t>
            </a:r>
            <a:r>
              <a:rPr lang="ru-RU" sz="1350" spc="2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партнерами</a:t>
            </a:r>
            <a:r>
              <a:rPr lang="ru-RU" sz="1350" spc="18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</a:t>
            </a:r>
            <a:r>
              <a:rPr lang="ru-RU" sz="1350" spc="19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привлечением</a:t>
            </a:r>
            <a:r>
              <a:rPr lang="ru-RU" sz="1350" spc="18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их</a:t>
            </a:r>
            <a:r>
              <a:rPr lang="ru-RU" sz="1350" spc="1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кадровых,</a:t>
            </a:r>
            <a:r>
              <a:rPr lang="ru-RU" sz="1350" spc="7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технологических</a:t>
            </a:r>
            <a:r>
              <a:rPr lang="ru-RU" sz="1350" spc="6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</a:t>
            </a:r>
            <a:r>
              <a:rPr lang="ru-RU" sz="1350" spc="7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интеллектуальных</a:t>
            </a:r>
            <a:r>
              <a:rPr lang="ru-RU" sz="1350" spc="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ресурсов</a:t>
            </a:r>
            <a:r>
              <a:rPr lang="ru-RU" sz="1350" spc="7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для</a:t>
            </a:r>
            <a:r>
              <a:rPr lang="ru-RU" sz="1350" spc="6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практико-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ориентированной</a:t>
            </a:r>
            <a:r>
              <a:rPr lang="ru-RU" sz="13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подготовки</a:t>
            </a:r>
            <a:r>
              <a:rPr lang="ru-RU" sz="13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студентов.</a:t>
            </a:r>
            <a:endParaRPr lang="ru-RU" sz="1350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Формирование</a:t>
            </a:r>
            <a:r>
              <a:rPr lang="ru-RU" sz="1350" spc="2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конкурентоспособного</a:t>
            </a:r>
            <a:r>
              <a:rPr lang="ru-RU" sz="1350" spc="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сектора</a:t>
            </a:r>
            <a:r>
              <a:rPr lang="ru-RU" sz="1350" spc="34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исследований</a:t>
            </a:r>
            <a:r>
              <a:rPr lang="ru-RU" sz="1350" spc="34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</a:t>
            </a:r>
            <a:r>
              <a:rPr lang="ru-RU" sz="1350" spc="12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разработок:</a:t>
            </a:r>
            <a:r>
              <a:rPr lang="ru-RU" sz="1350" spc="2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развитие</a:t>
            </a:r>
            <a:r>
              <a:rPr lang="ru-RU" sz="1350" spc="2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институтов</a:t>
            </a:r>
            <a:r>
              <a:rPr lang="ru-RU" sz="1350" spc="20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использования</a:t>
            </a:r>
            <a:r>
              <a:rPr lang="ru-RU" sz="1350" spc="20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результатов</a:t>
            </a:r>
            <a:r>
              <a:rPr lang="ru-RU" sz="1350" spc="20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исследований;</a:t>
            </a:r>
            <a:r>
              <a:rPr lang="ru-RU" sz="1350" spc="22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развитие</a:t>
            </a:r>
            <a:r>
              <a:rPr lang="ru-RU" sz="1350" spc="3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эффективной</a:t>
            </a:r>
            <a:r>
              <a:rPr lang="ru-RU" sz="1350" spc="2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инновационной</a:t>
            </a:r>
            <a:r>
              <a:rPr lang="ru-RU" sz="1350" spc="2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среды,</a:t>
            </a:r>
            <a:r>
              <a:rPr lang="ru-RU" sz="1350" spc="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обеспечивающей</a:t>
            </a:r>
            <a:r>
              <a:rPr lang="ru-RU" sz="1350" spc="3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взаимодействие</a:t>
            </a:r>
            <a:r>
              <a:rPr lang="ru-RU" sz="1350" spc="19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сектора</a:t>
            </a:r>
            <a:r>
              <a:rPr lang="ru-RU" sz="1350" spc="10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исследований</a:t>
            </a:r>
            <a:r>
              <a:rPr lang="ru-RU" sz="1350" spc="1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</a:t>
            </a:r>
            <a:r>
              <a:rPr lang="ru-RU" sz="1350" spc="1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разработок</a:t>
            </a:r>
            <a:r>
              <a:rPr lang="ru-RU" sz="1350" spc="11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</a:t>
            </a:r>
            <a:r>
              <a:rPr lang="ru-RU" sz="1350" spc="12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образовательными,</a:t>
            </a:r>
            <a:r>
              <a:rPr lang="ru-RU" sz="1350" spc="1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научно-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исследовательскими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учреждениями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и</a:t>
            </a:r>
            <a:r>
              <a:rPr lang="ru-RU" sz="1350" spc="-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частными</a:t>
            </a:r>
            <a:r>
              <a:rPr lang="ru-RU" sz="1350" spc="-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организациями.</a:t>
            </a:r>
            <a:endParaRPr lang="ru-RU" sz="1350" spc="5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Укрепление</a:t>
            </a:r>
            <a:r>
              <a:rPr lang="ru-RU" sz="1350" spc="3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научно-исследовательской</a:t>
            </a:r>
            <a:r>
              <a:rPr lang="ru-RU" sz="1350" spc="4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базы</a:t>
            </a:r>
            <a:r>
              <a:rPr lang="ru-RU" sz="1350" spc="4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университета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3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</a:t>
            </a:r>
            <a:r>
              <a:rPr lang="ru-RU" sz="1350" spc="23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привлечением</a:t>
            </a:r>
            <a:r>
              <a:rPr lang="ru-RU" sz="1350" spc="4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международных</a:t>
            </a:r>
            <a:r>
              <a:rPr lang="ru-RU" sz="1350" spc="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</a:t>
            </a:r>
            <a:r>
              <a:rPr lang="ru-RU" sz="1350" spc="4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казахстанских</a:t>
            </a:r>
            <a:r>
              <a:rPr lang="ru-RU" sz="1350" spc="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источников</a:t>
            </a:r>
            <a:r>
              <a:rPr lang="ru-RU" sz="1350" spc="4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научно-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технической</a:t>
            </a:r>
            <a:r>
              <a:rPr lang="ru-RU" sz="1350" spc="-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информации.</a:t>
            </a:r>
          </a:p>
          <a:p>
            <a:pPr marL="342900" lvl="0" indent="-342900" algn="just" eaLnBrk="0" hangingPunct="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0555" algn="l"/>
              </a:tabLst>
            </a:pP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Повышение</a:t>
            </a:r>
            <a:r>
              <a:rPr lang="ru-RU" sz="1350" spc="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конкурентоспособности</a:t>
            </a:r>
            <a:r>
              <a:rPr lang="ru-RU" sz="1350" spc="7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научных</a:t>
            </a:r>
            <a:r>
              <a:rPr lang="ru-RU" sz="1350" spc="8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исследований</a:t>
            </a:r>
            <a:r>
              <a:rPr lang="ru-RU" sz="1350" spc="8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</a:t>
            </a:r>
            <a:r>
              <a:rPr lang="ru-RU" sz="1350" spc="7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интеграция</a:t>
            </a:r>
            <a:r>
              <a:rPr lang="ru-RU" sz="1350" spc="1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университета</a:t>
            </a:r>
            <a:r>
              <a:rPr lang="ru-RU" sz="1350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в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международное</a:t>
            </a:r>
            <a:r>
              <a:rPr lang="ru-RU" sz="1350" spc="-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исследовательское</a:t>
            </a:r>
            <a:r>
              <a:rPr lang="ru-RU" sz="1350" spc="-1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lang="ru-RU" sz="1350" spc="-5" dirty="0"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пространство.</a:t>
            </a:r>
            <a:endParaRPr lang="ru-RU" sz="1350" dirty="0">
              <a:effectLst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BC5B4FB-7DCF-45B1-BCAB-1F20612A72C3}"/>
              </a:ext>
            </a:extLst>
          </p:cNvPr>
          <p:cNvSpPr/>
          <p:nvPr/>
        </p:nvSpPr>
        <p:spPr>
          <a:xfrm>
            <a:off x="9648826" y="1460599"/>
            <a:ext cx="199072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5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Основание-«Стратегия развития  </a:t>
            </a:r>
            <a:r>
              <a:rPr lang="en-US" sz="135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Caspian University</a:t>
            </a:r>
            <a:r>
              <a:rPr lang="ru-RU" sz="135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на 2021 - 2025 годы «С</a:t>
            </a:r>
            <a:r>
              <a:rPr lang="en-US" sz="1350" i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aspian</a:t>
            </a:r>
            <a:r>
              <a:rPr lang="en-US" sz="135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Dream</a:t>
            </a:r>
            <a:r>
              <a:rPr lang="ru-RU" sz="135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2025», </a:t>
            </a:r>
            <a:endParaRPr lang="en-US" sz="135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endParaRPr lang="ru-RU" sz="135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r>
              <a:rPr lang="ru-RU" sz="135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Раздел 5. «Стратегически цели, задачи, ожидаемые результаты», подраздел «Стратегическая цель 2. Научное и инновационное развитие», пункт «Ожидаемые результаты», </a:t>
            </a:r>
            <a:endParaRPr lang="en-US" sz="135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r>
              <a:rPr lang="ru-RU" sz="135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стр.24 - 25</a:t>
            </a:r>
            <a:endParaRPr lang="ru-RU" sz="13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План НИР 2025</a:t>
            </a:r>
          </a:p>
        </p:txBody>
      </p:sp>
    </p:spTree>
    <p:extLst>
      <p:ext uri="{BB962C8B-B14F-4D97-AF65-F5344CB8AC3E}">
        <p14:creationId xmlns:p14="http://schemas.microsoft.com/office/powerpoint/2010/main" val="354366221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Целевые индикаторы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6</a:t>
            </a:fld>
            <a:endParaRPr lang="ru-RU" alt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E4692DB-3D18-488E-A202-161FCDCDA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687986"/>
              </p:ext>
            </p:extLst>
          </p:nvPr>
        </p:nvGraphicFramePr>
        <p:xfrm>
          <a:off x="377825" y="1444422"/>
          <a:ext cx="8730664" cy="459747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65148">
                  <a:extLst>
                    <a:ext uri="{9D8B030D-6E8A-4147-A177-3AD203B41FA5}">
                      <a16:colId xmlns:a16="http://schemas.microsoft.com/office/drawing/2014/main" val="3386197160"/>
                    </a:ext>
                  </a:extLst>
                </a:gridCol>
                <a:gridCol w="6409046">
                  <a:extLst>
                    <a:ext uri="{9D8B030D-6E8A-4147-A177-3AD203B41FA5}">
                      <a16:colId xmlns:a16="http://schemas.microsoft.com/office/drawing/2014/main" val="1980704574"/>
                    </a:ext>
                  </a:extLst>
                </a:gridCol>
                <a:gridCol w="749378">
                  <a:extLst>
                    <a:ext uri="{9D8B030D-6E8A-4147-A177-3AD203B41FA5}">
                      <a16:colId xmlns:a16="http://schemas.microsoft.com/office/drawing/2014/main" val="2985763673"/>
                    </a:ext>
                  </a:extLst>
                </a:gridCol>
                <a:gridCol w="1007092">
                  <a:extLst>
                    <a:ext uri="{9D8B030D-6E8A-4147-A177-3AD203B41FA5}">
                      <a16:colId xmlns:a16="http://schemas.microsoft.com/office/drawing/2014/main" val="1114568459"/>
                    </a:ext>
                  </a:extLst>
                </a:gridCol>
              </a:tblGrid>
              <a:tr h="303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№ 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Целевые      индикаторы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Ед.изм.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202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4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год</a:t>
                      </a: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4047504429"/>
                  </a:ext>
                </a:extLst>
              </a:tr>
              <a:tr h="35281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Наличие научно-исследовательских подразделений, всего</a:t>
                      </a:r>
                    </a:p>
                  </a:txBody>
                  <a:tcPr marL="44101" marR="44101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itchFamily="18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2575834540"/>
                  </a:ext>
                </a:extLst>
              </a:tr>
              <a:tr h="117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институтов </a:t>
                      </a:r>
                    </a:p>
                  </a:txBody>
                  <a:tcPr marL="44101" marR="441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4179967023"/>
                  </a:ext>
                </a:extLst>
              </a:tr>
              <a:tr h="117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центров </a:t>
                      </a:r>
                    </a:p>
                  </a:txBody>
                  <a:tcPr marL="44101" marR="441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3539322991"/>
                  </a:ext>
                </a:extLst>
              </a:tr>
              <a:tr h="117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лабораторий </a:t>
                      </a:r>
                    </a:p>
                  </a:txBody>
                  <a:tcPr marL="44101" marR="4410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2945532827"/>
                  </a:ext>
                </a:extLst>
              </a:tr>
              <a:tr h="352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Количество реализуемых научных проектов (грантовых, ПЦФ и др.)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4006525401"/>
                  </a:ext>
                </a:extLst>
              </a:tr>
              <a:tr h="705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Количество научных публикаций в рейтинговых изданий, </a:t>
                      </a:r>
                      <a:r>
                        <a:rPr lang="ru-RU" sz="1400" spc="5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индексируемых в базах </a:t>
                      </a:r>
                      <a:r>
                        <a:rPr lang="ru-RU" sz="1400" dirty="0" err="1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Scopus</a:t>
                      </a:r>
                      <a:r>
                        <a:rPr lang="ru-RU" sz="1400" spc="5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и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Web of Science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 (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Clarivate Analytics</a:t>
                      </a: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6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0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73317062"/>
                  </a:ext>
                </a:extLst>
              </a:tr>
              <a:tr h="470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Количество международных исследовательских проектов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405438596"/>
                  </a:ext>
                </a:extLst>
              </a:tr>
              <a:tr h="470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Количество международных ученых, вовлеченных в исследования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CU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2410465849"/>
                  </a:ext>
                </a:extLst>
              </a:tr>
              <a:tr h="470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Количество ежегодных международных научных конференций, проводимых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CU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6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2073714726"/>
                  </a:ext>
                </a:extLst>
              </a:tr>
              <a:tr h="39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Количество опубликованных монографий 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3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5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1565867627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Количество научных журналов издаваемых в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CU</a:t>
                      </a:r>
                      <a:endParaRPr lang="ru-RU" sz="1400" dirty="0">
                        <a:effectLst/>
                        <a:latin typeface="Arial" pitchFamily="34" charset="0"/>
                        <a:ea typeface="Cambria" panose="02040503050406030204" pitchFamily="18" charset="0"/>
                        <a:cs typeface="Arial" pitchFamily="34" charset="0"/>
                      </a:endParaRP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ед.</a:t>
                      </a:r>
                    </a:p>
                  </a:txBody>
                  <a:tcPr marL="44101" marR="441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itchFamily="34" charset="0"/>
                          <a:ea typeface="Cambria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44101" marR="44101" marT="0" marB="0"/>
                </a:tc>
                <a:extLst>
                  <a:ext uri="{0D108BD9-81ED-4DB2-BD59-A6C34878D82A}">
                    <a16:rowId xmlns:a16="http://schemas.microsoft.com/office/drawing/2014/main" val="2421822356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B2F5158-D1B3-4EB8-9958-A2E60C9A50B1}"/>
              </a:ext>
            </a:extLst>
          </p:cNvPr>
          <p:cNvSpPr/>
          <p:nvPr/>
        </p:nvSpPr>
        <p:spPr>
          <a:xfrm>
            <a:off x="9108490" y="1413312"/>
            <a:ext cx="24567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>
              <a:spcAft>
                <a:spcPts val="0"/>
              </a:spcAft>
            </a:pP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Основание- «Стратегия развития  </a:t>
            </a:r>
            <a:r>
              <a:rPr lang="en-US" sz="16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Caspian University</a:t>
            </a: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на 2021 - 2025 годы «С</a:t>
            </a:r>
            <a:r>
              <a:rPr lang="en-US" sz="1600" i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aspian</a:t>
            </a:r>
            <a:r>
              <a:rPr lang="en-US" sz="16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Dream</a:t>
            </a: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2025»,               </a:t>
            </a:r>
          </a:p>
          <a:p>
            <a:pPr marL="85725">
              <a:spcAft>
                <a:spcPts val="0"/>
              </a:spcAft>
            </a:pPr>
            <a:endParaRPr lang="ru-RU" sz="1600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85725">
              <a:spcAft>
                <a:spcPts val="0"/>
              </a:spcAft>
            </a:pPr>
            <a:r>
              <a:rPr lang="ru-RU" sz="16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Раздел 6. Целевые индикаторы, пункт «Стратегическая цель 2. Научное и инновационное развитие», в плановом периоде на 2025 год)</a:t>
            </a:r>
            <a:endParaRPr lang="en-US" sz="1600" i="1" dirty="0">
              <a:solidFill>
                <a:schemeClr val="accent2">
                  <a:lumMod val="50000"/>
                </a:schemeClr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85725">
              <a:spcAft>
                <a:spcPts val="0"/>
              </a:spcAft>
            </a:pPr>
            <a:r>
              <a:rPr lang="ru-RU" sz="1600" i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стр</a:t>
            </a:r>
            <a:r>
              <a:rPr lang="en-US" sz="1600" i="1" dirty="0"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.32</a:t>
            </a:r>
            <a:endParaRPr lang="ru-RU" sz="1600" dirty="0"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План НИР 2025</a:t>
            </a:r>
          </a:p>
        </p:txBody>
      </p:sp>
    </p:spTree>
    <p:extLst>
      <p:ext uri="{BB962C8B-B14F-4D97-AF65-F5344CB8AC3E}">
        <p14:creationId xmlns:p14="http://schemas.microsoft.com/office/powerpoint/2010/main" val="204691191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Структура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7</a:t>
            </a:fld>
            <a:endParaRPr lang="ru-RU" alt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738F0F1-286D-407F-BCDC-269C85520D4A}"/>
              </a:ext>
            </a:extLst>
          </p:cNvPr>
          <p:cNvSpPr/>
          <p:nvPr/>
        </p:nvSpPr>
        <p:spPr>
          <a:xfrm>
            <a:off x="377825" y="1680448"/>
            <a:ext cx="11110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План состоит из шести разделов: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первый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 	«Организация научно-исследовательской работы. Общий раздел»;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второй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	«</a:t>
            </a:r>
            <a:r>
              <a:rPr lang="kk-KZ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В</a:t>
            </a:r>
            <a:r>
              <a:rPr lang="ru-RU" sz="1600" dirty="0" err="1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ыполнение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научных и научно-технических программ / проектов  по фундаментальным 		исследованиям / прикладным исследованиям»,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третий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   	«Организация научно-исследовательской работы ППС и сотрудников»;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четвертый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	«Организации подготовки научных кадров и научно-исследовательской работы докторантов, 		магистрантов»;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пятый 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   	«Организация научно-исследовательской работы студентов»,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шестой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  	«Организация научно-исследовательской инфраструктуры, сервиса и др.», </a:t>
            </a:r>
          </a:p>
          <a:p>
            <a:pPr marL="450215"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седьмой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   	«Организация и участие в междисциплинарных и прочих исследованиях».</a:t>
            </a:r>
            <a:endParaRPr lang="ru-RU" sz="1600" dirty="0"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marL="450215" algn="just">
              <a:spcAft>
                <a:spcPts val="0"/>
              </a:spcAft>
            </a:pPr>
            <a:endParaRPr lang="ru-RU" sz="1600" dirty="0"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450215" algn="just">
              <a:spcAft>
                <a:spcPts val="0"/>
              </a:spcAft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Основные мероприятия научно-исследовательской работы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CU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на  2025 год разработаны в контексте важнейших мер по реализации:  </a:t>
            </a:r>
          </a:p>
          <a:p>
            <a:pPr marL="447675"/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- Стратегии развития 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Caspian University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 на 2021 - 2025 годы «С</a:t>
            </a:r>
            <a:r>
              <a:rPr lang="en-US" sz="1600" dirty="0" err="1">
                <a:solidFill>
                  <a:schemeClr val="accent2">
                    <a:lumMod val="50000"/>
                  </a:schemeClr>
                </a:solidFill>
              </a:rPr>
              <a:t>aspian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Dream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 2025»,</a:t>
            </a:r>
          </a:p>
          <a:p>
            <a:pPr marL="447675"/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- Закон «О науке и технологической политике» (от 01.07. 2024 г. № 103-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VIII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 ЗРК),</a:t>
            </a:r>
          </a:p>
          <a:p>
            <a:pPr marL="447675"/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- Концепции развития высшего образования и науки в Республике Казахстан на 2023-2029 годы   </a:t>
            </a:r>
          </a:p>
          <a:p>
            <a:pPr marL="447675"/>
            <a:r>
              <a:rPr lang="ru-RU" sz="1600">
                <a:solidFill>
                  <a:schemeClr val="accent2">
                    <a:lumMod val="50000"/>
                  </a:schemeClr>
                </a:solidFill>
              </a:rPr>
              <a:t>  (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Постановление Правительства РК от 28.03.2023 № 248),</a:t>
            </a:r>
          </a:p>
          <a:p>
            <a:pPr marL="447675"/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- другое. </a:t>
            </a:r>
          </a:p>
          <a:p>
            <a:pPr algn="just">
              <a:spcAft>
                <a:spcPts val="0"/>
              </a:spcAft>
            </a:pPr>
            <a:endParaRPr lang="ru-RU" sz="1800" dirty="0">
              <a:solidFill>
                <a:srgbClr val="000000"/>
              </a:solidFill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План НИР 2025</a:t>
            </a:r>
          </a:p>
        </p:txBody>
      </p:sp>
    </p:spTree>
    <p:extLst>
      <p:ext uri="{BB962C8B-B14F-4D97-AF65-F5344CB8AC3E}">
        <p14:creationId xmlns:p14="http://schemas.microsoft.com/office/powerpoint/2010/main" val="153983652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8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План НИР 2025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203683"/>
              </p:ext>
            </p:extLst>
          </p:nvPr>
        </p:nvGraphicFramePr>
        <p:xfrm>
          <a:off x="377825" y="1428749"/>
          <a:ext cx="10975977" cy="475297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1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6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1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7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75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200" b="1" kern="1200" dirty="0" err="1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пп</a:t>
                      </a:r>
                      <a:r>
                        <a:rPr lang="ru-RU" sz="12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раздела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мероприятия, 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раздела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45720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Индикаторы   результативности 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75640" algn="ctr"/>
                        </a:tabLs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Сроки выполнения   в текущем году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75640" algn="ctr"/>
                        </a:tabLs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(начало–окончание), месяцы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Ответ. исполнитель, соисполнители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25">
                <a:tc gridSpan="7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Организация научно-исследовательской работы. Общий раздел.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9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Подготовка и утверждение Отчета о научно-исследовательской деятельности 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CU 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за 2024 год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Отчет по НИР  за 2024 год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НиСР,     деканы ВШ, зам. деканы по НИР, руководитель ОСИК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1.2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Подготовка и утверждение  Отчетов о научно-исследовательской деятельности ВШ, институтов и академии за 2024 год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Отчет по НИР высших школ, институтов и академии за 2023 год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НиСР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деканы ВШ,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зам.деканы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по НИР,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руководитель ОСИК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Рассмотрение и утверждение планов научно-исследовательской работы основных организационных единиц университета на 2025 год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Планы НИР ВШ, институтов, центров на 2025 год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НиСР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деканы ВШ, зам. деканы по НИР, руководители институтов, центров, руководитель ОСИК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116" marR="9116" marT="683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3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1.4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952" marR="15952" marT="68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участия в международных, региональных, национальных программах, в т.ч. на условиях государственных закупок, по проведению научных исследований и экспертизы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952" marR="15952" marT="6837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1.Количество поданных заявок на участие в конкурсах по проведению научных исследований и изысканий – не менее 1 по ВШ;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2.Количество выигранных заявок в конкурсах на проведение научных исследований и изысканий – не менее 1 по ВШ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952" marR="15952" marT="68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952" marR="15952" marT="6837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952" marR="15952" marT="68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НиСР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руководитель ОСИК, деканы ВШ, руководители институтов, центров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5952" marR="15952" marT="6837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15292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ятиугольник 10"/>
          <p:cNvSpPr/>
          <p:nvPr/>
        </p:nvSpPr>
        <p:spPr>
          <a:xfrm>
            <a:off x="377825" y="466725"/>
            <a:ext cx="11393488" cy="804863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1700" y="517525"/>
            <a:ext cx="10109200" cy="8048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</a:t>
            </a:r>
          </a:p>
        </p:txBody>
      </p:sp>
      <p:sp>
        <p:nvSpPr>
          <p:cNvPr id="3077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F60CE4-AEAA-487F-8ED0-890DA25E1849}" type="slidenum">
              <a:rPr lang="ru-RU" altLang="ru-RU" smtClean="0"/>
              <a:pPr/>
              <a:t>9</a:t>
            </a:fld>
            <a:endParaRPr lang="ru-RU" alt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FCEA0C4-86E8-4421-8E6B-8CF304E232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334125"/>
            <a:ext cx="2098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18E404-1CC7-4949-B5AD-6E19CF61428A}"/>
              </a:ext>
            </a:extLst>
          </p:cNvPr>
          <p:cNvSpPr txBox="1"/>
          <p:nvPr/>
        </p:nvSpPr>
        <p:spPr>
          <a:xfrm>
            <a:off x="287338" y="127000"/>
            <a:ext cx="32670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Caspian University,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 План НИР 2025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756016"/>
              </p:ext>
            </p:extLst>
          </p:nvPr>
        </p:nvGraphicFramePr>
        <p:xfrm>
          <a:off x="447676" y="1419226"/>
          <a:ext cx="10925176" cy="470235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1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37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5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23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50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8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1.6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030" marR="19030" marT="8156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Организация проведения инициативных исследований и научных проектов, в том числе по заказу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keholder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 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030" marR="19030" marT="8156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1. Отчеты о проведении НИР;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2.Подтвержден-ный объем финансирования 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030" marR="19030" marT="8156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февраль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030" marR="19030" marT="8156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030" marR="19030" marT="8156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НиР, руководитель ОСИК, деканы ВШ, руководители институтов, центров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030" marR="19030" marT="8156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5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1.7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030" marR="19030" marT="8156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Подготовка и проведение Международной научной конференции студентов и молодых ученых 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030" marR="19030" marT="8156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Проведение не менее 1-й конференции КОУ, 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Проведение не менее 1-й конференции в ВШ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030" marR="19030" marT="8156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март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030" marR="19030" marT="8156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 ноябрь</a:t>
                      </a:r>
                      <a:endParaRPr lang="ru-RU" sz="12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030" marR="19030" marT="8156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НиСР , руководитель ОСИК, деканы ВШ, председатели СНК, СНО и СМУ, рук. ДМ и ДРС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030" marR="19030" marT="815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2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1.8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680" marR="14680" marT="598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Подготовка и проведение Международной научной конференции ППС и сотрудников 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680" marR="14680" marT="5981" marB="0"/>
                </a:tc>
                <a:tc>
                  <a:txBody>
                    <a:bodyPr/>
                    <a:lstStyle/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Проведение не менее 1-й конференции </a:t>
                      </a:r>
                      <a:r>
                        <a:rPr lang="en-US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CU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45720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Проведение не менее 1-й конференции в ВШ.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680" marR="14680" marT="5981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март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680" marR="14680" marT="5981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ноябрь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680" marR="14680" marT="5981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проректор по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НиСР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руководитель ОСИК,</a:t>
                      </a:r>
                      <a:endParaRPr lang="ru-RU" sz="12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деканы ВШ, СМУ, руководитель ДМ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680" marR="14680" marT="5981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844">
                <a:tc gridSpan="7">
                  <a:txBody>
                    <a:bodyPr/>
                    <a:lstStyle/>
                    <a:p>
                      <a:pPr marL="342900" lvl="0" indent="-342900" algn="ctr">
                        <a:buFont typeface="+mj-lt"/>
                        <a:buAutoNum type="arabicPeriod" startAt="2"/>
                        <a:tabLst>
                          <a:tab pos="457200" algn="l"/>
                        </a:tabLst>
                      </a:pPr>
                      <a:r>
                        <a:rPr lang="kk-KZ" sz="12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lang="ru-RU" sz="1200" b="1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ыполнение</a:t>
                      </a:r>
                      <a:r>
                        <a:rPr lang="ru-RU" sz="12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научных программ / проектов  по фундаментальным исследованиям и прикладным исследованиям</a:t>
                      </a:r>
                      <a:endParaRPr lang="ru-RU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4680" marR="14680" marT="598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04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680" marR="14680" marT="598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ыполнение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научных и научно-технических программ / проектов  по фундаментальным исследованиям / прикладным исследованиям на основе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грантового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и программно-целевого финансирования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680" marR="14680" marT="5981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 менее 1-й темы научной работы в ВШ, с № гос. регистрации НИР и подтвержденным объемом </a:t>
                      </a:r>
                      <a:r>
                        <a:rPr lang="ru-RU" sz="1200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финанси-рования</a:t>
                      </a: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680" marR="14680" marT="5981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январь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680" marR="14680" marT="5981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декабрь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680" marR="14680" marT="5981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Деканы ВШ, руководители институтов, центров, зам. деканы по НИР ВШ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680" marR="14680" marT="5981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12620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10167</TotalTime>
  <Words>2776</Words>
  <Application>Microsoft Office PowerPoint</Application>
  <PresentationFormat>Широкоэкранный</PresentationFormat>
  <Paragraphs>444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Montserrat</vt:lpstr>
      <vt:lpstr>Times New Roman</vt:lpstr>
      <vt:lpstr>Тема Office</vt:lpstr>
      <vt:lpstr>          ПЛАН                                                  научно-исследовательской работы на 2025 год  </vt:lpstr>
      <vt:lpstr>          </vt:lpstr>
      <vt:lpstr>          </vt:lpstr>
      <vt:lpstr>Стратегические  цели  и  задачи</vt:lpstr>
      <vt:lpstr>Стратегические ожидания </vt:lpstr>
      <vt:lpstr>Целевые индикаторы</vt:lpstr>
      <vt:lpstr>Структура</vt:lpstr>
      <vt:lpstr>План</vt:lpstr>
      <vt:lpstr>План</vt:lpstr>
      <vt:lpstr>План</vt:lpstr>
      <vt:lpstr>План</vt:lpstr>
      <vt:lpstr>План</vt:lpstr>
      <vt:lpstr>План</vt:lpstr>
      <vt:lpstr>План</vt:lpstr>
      <vt:lpstr>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Yem Alexander</dc:creator>
  <cp:lastModifiedBy>CU-16</cp:lastModifiedBy>
  <cp:revision>686</cp:revision>
  <cp:lastPrinted>2021-02-17T08:44:08Z</cp:lastPrinted>
  <dcterms:created xsi:type="dcterms:W3CDTF">2014-08-19T16:21:30Z</dcterms:created>
  <dcterms:modified xsi:type="dcterms:W3CDTF">2025-03-04T04:31:57Z</dcterms:modified>
</cp:coreProperties>
</file>