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9"/>
  </p:notesMasterIdLst>
  <p:sldIdLst>
    <p:sldId id="287" r:id="rId2"/>
    <p:sldId id="471" r:id="rId3"/>
    <p:sldId id="470" r:id="rId4"/>
    <p:sldId id="348" r:id="rId5"/>
    <p:sldId id="349" r:id="rId6"/>
    <p:sldId id="342" r:id="rId7"/>
    <p:sldId id="350" r:id="rId8"/>
    <p:sldId id="347" r:id="rId9"/>
    <p:sldId id="346" r:id="rId10"/>
    <p:sldId id="457" r:id="rId11"/>
    <p:sldId id="458" r:id="rId12"/>
    <p:sldId id="459" r:id="rId13"/>
    <p:sldId id="465" r:id="rId14"/>
    <p:sldId id="466" r:id="rId15"/>
    <p:sldId id="467" r:id="rId16"/>
    <p:sldId id="468" r:id="rId17"/>
    <p:sldId id="288" r:id="rId18"/>
  </p:sldIdLst>
  <p:sldSz cx="12192000" cy="6858000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6140"/>
    <a:srgbClr val="E35C3D"/>
    <a:srgbClr val="F83011"/>
    <a:srgbClr val="727174"/>
    <a:srgbClr val="16C804"/>
    <a:srgbClr val="7E00C0"/>
    <a:srgbClr val="FF33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9339" autoAdjust="0"/>
  </p:normalViewPr>
  <p:slideViewPr>
    <p:cSldViewPr snapToGrid="0">
      <p:cViewPr>
        <p:scale>
          <a:sx n="80" d="100"/>
          <a:sy n="80" d="100"/>
        </p:scale>
        <p:origin x="-600" y="-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682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682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E892695-57BE-4D10-8FF1-4994CA34EEEE}" type="datetimeFigureOut">
              <a:rPr lang="ru-RU"/>
              <a:pPr>
                <a:defRPr/>
              </a:pPr>
              <a:t>01.02.2024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746125"/>
            <a:ext cx="66325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1" tIns="45926" rIns="91851" bIns="4592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5592"/>
            <a:ext cx="5487041" cy="4475956"/>
          </a:xfrm>
          <a:prstGeom prst="rect">
            <a:avLst/>
          </a:prstGeom>
        </p:spPr>
        <p:txBody>
          <a:bodyPr vert="horz" lIns="91851" tIns="45926" rIns="91851" bIns="45926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003"/>
            <a:ext cx="2972547" cy="497682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8003"/>
            <a:ext cx="2972547" cy="497682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F5F4668-B8B1-47D9-B9B2-79979F2A41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591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2B4C5-F6B6-4B20-A399-76B71E77DB1A}" type="datetime1">
              <a:rPr lang="ru-RU"/>
              <a:pPr>
                <a:defRPr/>
              </a:pPr>
              <a:t>01.02.2024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A0840-A83D-4E85-B51D-F1C90AB8B2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6E481-B94B-43ED-A061-EB5C94B41D1E}" type="datetime1">
              <a:rPr lang="ru-RU"/>
              <a:pPr>
                <a:defRPr/>
              </a:pPr>
              <a:t>01.02.2024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E6A41-C3C6-4FF7-BB36-F66AFEBBEC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CB6E1-40A6-444D-8008-B74228263AEE}" type="datetime1">
              <a:rPr lang="ru-RU"/>
              <a:pPr>
                <a:defRPr/>
              </a:pPr>
              <a:t>01.02.2024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18FD3-1DED-4E2A-B528-F8B1B21411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83EE2-B0F2-46A4-9FFE-799F9A8C76B4}" type="datetime1">
              <a:rPr lang="ru-RU"/>
              <a:pPr>
                <a:defRPr/>
              </a:pPr>
              <a:t>01.02.2024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483F1-C89D-4A50-8A3B-10B2B160F6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1F50-6218-4975-A958-49688C3A2A44}" type="datetime1">
              <a:rPr lang="ru-RU"/>
              <a:pPr>
                <a:defRPr/>
              </a:pPr>
              <a:t>01.02.2024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A345A-AFE5-4DBA-AD85-4615D37B27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69E0B-3926-4F8E-8CA7-52B518CF45C4}" type="datetime1">
              <a:rPr lang="ru-RU"/>
              <a:pPr>
                <a:defRPr/>
              </a:pPr>
              <a:t>01.02.2024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D4EE1-E4A1-4A48-9C8B-03F3A9841B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2F25C-D9BB-4462-8889-0F5CE3177D36}" type="datetime1">
              <a:rPr lang="ru-RU"/>
              <a:pPr>
                <a:defRPr/>
              </a:pPr>
              <a:t>01.02.2024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1AFCB-EA2D-432A-B0C0-C5AFFB1209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66C4F-A0CB-4DB5-AC94-3D5A1021ED33}" type="datetime1">
              <a:rPr lang="ru-RU"/>
              <a:pPr>
                <a:defRPr/>
              </a:pPr>
              <a:t>01.02.2024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C3A52-F184-4869-86F1-9EB845C6F8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BE3DF-8A59-403A-B38F-2BA7C5A63C06}" type="datetime1">
              <a:rPr lang="ru-RU"/>
              <a:pPr>
                <a:defRPr/>
              </a:pPr>
              <a:t>01.02.2024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CF4CB-BD37-4032-A873-1BF0ECAF60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3B2BD-C0BE-4590-B8CB-5F88A925FE0D}" type="datetime1">
              <a:rPr lang="ru-RU"/>
              <a:pPr>
                <a:defRPr/>
              </a:pPr>
              <a:t>01.02.2024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F2088-8E05-49BE-8ED4-B466333F11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676E0-3B7D-42B1-BB24-8F302405E730}" type="datetime1">
              <a:rPr lang="ru-RU"/>
              <a:pPr>
                <a:defRPr/>
              </a:pPr>
              <a:t>01.02.2024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7CF59-79E0-438E-9FE3-5E03834FB3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238BEC5-F8DC-485C-89B3-BA9E4B482910}" type="datetime1">
              <a:rPr lang="ru-RU"/>
              <a:pPr>
                <a:defRPr/>
              </a:pPr>
              <a:t>01.02.2024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F461F0E-38D5-4FF4-A5D6-B07C13C6FC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0087" y="4051094"/>
            <a:ext cx="11020425" cy="113665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6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6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6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6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6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6600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 smtClean="0">
                <a:solidFill>
                  <a:schemeClr val="bg1"/>
                </a:solidFill>
                <a:latin typeface="+mn-lt"/>
              </a:rPr>
            </a:br>
            <a:r>
              <a:rPr lang="ru-RU" sz="6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6600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 smtClean="0">
                <a:solidFill>
                  <a:schemeClr val="bg1"/>
                </a:solidFill>
                <a:latin typeface="+mn-lt"/>
              </a:rPr>
            </a:br>
            <a:r>
              <a:rPr lang="ru-RU" sz="6600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 smtClean="0">
                <a:solidFill>
                  <a:schemeClr val="bg1"/>
                </a:solidFill>
                <a:latin typeface="+mn-lt"/>
              </a:rPr>
            </a:br>
            <a:r>
              <a:rPr lang="ru-RU" sz="3600" b="1" spc="3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ПЛАН                                                  </a:t>
            </a:r>
            <a:r>
              <a:rPr lang="ru-RU" sz="3600" b="1" spc="3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научно-исследовательской </a:t>
            </a:r>
            <a:r>
              <a:rPr lang="ru-RU" sz="3600" b="1" spc="3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работы</a:t>
            </a:r>
            <a:br>
              <a:rPr lang="ru-RU" sz="3600" b="1" spc="3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</a:br>
            <a:r>
              <a:rPr lang="ru-RU" altLang="ru-RU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на </a:t>
            </a:r>
            <a:r>
              <a:rPr lang="ru-RU" altLang="ru-RU" sz="3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2024 год</a:t>
            </a:r>
            <a:br>
              <a:rPr lang="ru-RU" altLang="ru-RU" sz="3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</a:br>
            <a:r>
              <a:rPr lang="ru-RU" sz="3600" spc="3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/>
            </a:r>
            <a:br>
              <a:rPr lang="ru-RU" sz="3600" spc="3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</a:br>
            <a:endParaRPr lang="ru-RU" sz="3600" spc="300" dirty="0">
              <a:solidFill>
                <a:schemeClr val="bg2">
                  <a:lumMod val="50000"/>
                </a:schemeClr>
              </a:solidFill>
              <a:latin typeface="Arial" pitchFamily="34" charset="0"/>
              <a:ea typeface="Cambria" pitchFamily="18" charset="0"/>
              <a:cs typeface="Arial" pitchFamily="34" charset="0"/>
            </a:endParaRPr>
          </a:p>
        </p:txBody>
      </p:sp>
      <p:sp>
        <p:nvSpPr>
          <p:cNvPr id="2051" name="TextBox 6"/>
          <p:cNvSpPr txBox="1">
            <a:spLocks noChangeArrowheads="1"/>
          </p:cNvSpPr>
          <p:nvPr/>
        </p:nvSpPr>
        <p:spPr bwMode="auto">
          <a:xfrm>
            <a:off x="885825" y="5767388"/>
            <a:ext cx="40909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050021, </a:t>
            </a:r>
            <a:r>
              <a:rPr lang="ru-RU" altLang="ru-RU" sz="1200" i="1" dirty="0" err="1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г.Алматы</a:t>
            </a:r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, </a:t>
            </a:r>
            <a:r>
              <a:rPr lang="ru-RU" altLang="ru-RU" sz="1200" i="1" dirty="0" err="1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пр.Достык</a:t>
            </a:r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, 85а, </a:t>
            </a:r>
          </a:p>
          <a:p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Тел.:  +7 (727)3231009;   факс: 2506930,                                                        </a:t>
            </a:r>
          </a:p>
          <a:p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 </a:t>
            </a:r>
            <a:r>
              <a:rPr lang="ru-RU" altLang="ru-RU" sz="1200" i="1" dirty="0" err="1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e-mail</a:t>
            </a:r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:  </a:t>
            </a:r>
            <a:r>
              <a:rPr lang="ru-RU" altLang="ru-RU" sz="1200" i="1" dirty="0" err="1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info@cu.edu.kz</a:t>
            </a:r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;   </a:t>
            </a:r>
            <a:r>
              <a:rPr lang="ru-RU" altLang="ru-RU" sz="1200" i="1" dirty="0" err="1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www</a:t>
            </a:r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.</a:t>
            </a:r>
            <a:r>
              <a:rPr lang="en-US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cu.edu</a:t>
            </a:r>
            <a:r>
              <a:rPr lang="ru-RU" altLang="ru-RU" sz="1200" i="1" dirty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.</a:t>
            </a:r>
            <a:r>
              <a:rPr lang="ru-RU" altLang="ru-RU" sz="1200" i="1" dirty="0" err="1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kz</a:t>
            </a:r>
            <a:endParaRPr lang="ru-RU" altLang="ru-RU" sz="1200" i="1" dirty="0">
              <a:solidFill>
                <a:srgbClr val="727174"/>
              </a:solidFill>
              <a:latin typeface="Arial" pitchFamily="34" charset="0"/>
              <a:ea typeface="Cambria" pitchFamily="18" charset="0"/>
              <a:cs typeface="Arial" pitchFamily="34" charset="0"/>
            </a:endParaRPr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1857375" y="4235038"/>
            <a:ext cx="8116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ru-RU" altLang="ru-RU" dirty="0">
                <a:latin typeface="Arial" pitchFamily="34" charset="0"/>
                <a:ea typeface="Cambria" pitchFamily="18" charset="0"/>
                <a:cs typeface="Arial" pitchFamily="34" charset="0"/>
              </a:rPr>
              <a:t>проректор по науке и стратегическому развитию </a:t>
            </a:r>
            <a:r>
              <a:rPr lang="ru-RU" altLang="ru-RU" dirty="0" err="1">
                <a:latin typeface="Arial" pitchFamily="34" charset="0"/>
                <a:ea typeface="Cambria" pitchFamily="18" charset="0"/>
                <a:cs typeface="Arial" pitchFamily="34" charset="0"/>
              </a:rPr>
              <a:t>Куатбаев</a:t>
            </a:r>
            <a:r>
              <a:rPr lang="ru-RU" altLang="ru-RU" dirty="0">
                <a:latin typeface="Arial" pitchFamily="34" charset="0"/>
                <a:ea typeface="Cambria" pitchFamily="18" charset="0"/>
                <a:cs typeface="Arial" pitchFamily="34" charset="0"/>
              </a:rPr>
              <a:t> А.К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2055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438" y="725488"/>
            <a:ext cx="4449762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7181849" y="5921276"/>
            <a:ext cx="42663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600" i="1" dirty="0" smtClean="0">
                <a:solidFill>
                  <a:srgbClr val="727174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К заседанию Ученого Совета 1.02.2024 г.</a:t>
            </a:r>
            <a:endParaRPr lang="ru-RU" altLang="ru-RU" sz="1600" i="1" dirty="0">
              <a:solidFill>
                <a:srgbClr val="727174"/>
              </a:solidFill>
              <a:latin typeface="Arial" pitchFamily="34" charset="0"/>
              <a:ea typeface="Cambria" pitchFamily="18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41313" y="403225"/>
            <a:ext cx="11379200" cy="20638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10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726423"/>
              </p:ext>
            </p:extLst>
          </p:nvPr>
        </p:nvGraphicFramePr>
        <p:xfrm>
          <a:off x="491218" y="1470274"/>
          <a:ext cx="10983686" cy="4690756"/>
        </p:xfrm>
        <a:graphic>
          <a:graphicData uri="http://schemas.openxmlformats.org/drawingml/2006/table">
            <a:tbl>
              <a:tblPr/>
              <a:tblGrid>
                <a:gridCol w="622005"/>
                <a:gridCol w="3641002"/>
                <a:gridCol w="2624554"/>
                <a:gridCol w="1046788"/>
                <a:gridCol w="1061958"/>
                <a:gridCol w="1987379"/>
              </a:tblGrid>
              <a:tr h="693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1.8</a:t>
                      </a:r>
                      <a:endParaRPr lang="ru-RU" sz="13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Подготовка и проведение Международной научной конференции ППС и сотрудников </a:t>
                      </a:r>
                      <a:r>
                        <a:rPr lang="en-US" sz="1400" dirty="0" smtClean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 Проведение не менее 1-й конференции </a:t>
                      </a:r>
                      <a:r>
                        <a:rPr lang="en-US" sz="1400" dirty="0" smtClean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marR="457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2. Проведение не менее 1-й конференции в ВШ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.</a:t>
                      </a:r>
                      <a:endParaRPr lang="en-US" sz="1400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marR="457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март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октябрь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НиСР,</a:t>
                      </a:r>
                      <a:endParaRPr lang="ru-RU" sz="140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деканы ВШ, СМУ, руководитель ДМ</a:t>
                      </a:r>
                      <a:endParaRPr lang="ru-RU" sz="140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1.9</a:t>
                      </a:r>
                      <a:endParaRPr lang="ru-RU" sz="13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Разработка Положения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«</a:t>
                      </a: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Измерение научных достижений ППС и сотрудников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CU </a:t>
                      </a: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на основе интегрального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GPA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»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ВНД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март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kern="120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261">
                <a:tc gridSpan="6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mbria"/>
                        <a:buAutoNum type="arabicPeriod" startAt="2"/>
                      </a:pPr>
                      <a:r>
                        <a:rPr lang="kk-KZ" sz="1400" b="1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</a:t>
                      </a:r>
                      <a:r>
                        <a:rPr lang="ru-RU" sz="1400" b="1" kern="12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ыполнение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научных программ / проектов  по фундаментальным исследованиям / прикладным исследованиям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7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2.1</a:t>
                      </a:r>
                      <a:endParaRPr lang="ru-RU" sz="130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ыполнение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научных и научно-технических программ / проектов  по фундаментальным исследованиям / прикладным исследованиям на основе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грантового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и программно-целевого финансирования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1) Не менее 1-й темы научной работы в ВШ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marR="457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2) № гос.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регистрации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НИР 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marR="457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3)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Подтвержденный объем финансирования 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Деканы ВШ, руководители институтов, центров, зам. деканы по НИР ВШ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2.2</a:t>
                      </a:r>
                      <a:endParaRPr lang="ru-RU" sz="130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</a:t>
                      </a: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ыполнение научных и научно-технических программ / проектов  по фундаментальным исследованиям / прикладным исследованиям на основе хозяйственного договора</a:t>
                      </a:r>
                      <a:endParaRPr lang="ru-RU" sz="140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1) Не менее 1-й темы научной работы в ВШ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marR="457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2) Регистрация в АО «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НЦНТИ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»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marR="457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3) Подтвержденный объем финансирования 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  <a:endParaRPr lang="ru-RU" sz="140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Деканы ВШ, руководители институтов, центров, зам. деканы по НИР ВШ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911" marR="16911" marT="66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96162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11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77668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D46E8D81-9E68-4CE0-AD4A-F3B36B37B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68473"/>
              </p:ext>
            </p:extLst>
          </p:nvPr>
        </p:nvGraphicFramePr>
        <p:xfrm>
          <a:off x="377825" y="1394308"/>
          <a:ext cx="10975975" cy="49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3661">
                  <a:extLst>
                    <a:ext uri="{9D8B030D-6E8A-4147-A177-3AD203B41FA5}">
                      <a16:colId xmlns:a16="http://schemas.microsoft.com/office/drawing/2014/main" xmlns="" val="2159759777"/>
                    </a:ext>
                  </a:extLst>
                </a:gridCol>
                <a:gridCol w="3635209"/>
                <a:gridCol w="2622352">
                  <a:extLst>
                    <a:ext uri="{9D8B030D-6E8A-4147-A177-3AD203B41FA5}">
                      <a16:colId xmlns:a16="http://schemas.microsoft.com/office/drawing/2014/main" xmlns="" val="1172901488"/>
                    </a:ext>
                  </a:extLst>
                </a:gridCol>
                <a:gridCol w="1054025">
                  <a:extLst>
                    <a:ext uri="{9D8B030D-6E8A-4147-A177-3AD203B41FA5}">
                      <a16:colId xmlns:a16="http://schemas.microsoft.com/office/drawing/2014/main" xmlns="" val="3413549567"/>
                    </a:ext>
                  </a:extLst>
                </a:gridCol>
                <a:gridCol w="1080393">
                  <a:extLst>
                    <a:ext uri="{9D8B030D-6E8A-4147-A177-3AD203B41FA5}">
                      <a16:colId xmlns:a16="http://schemas.microsoft.com/office/drawing/2014/main" xmlns="" val="3078341434"/>
                    </a:ext>
                  </a:extLst>
                </a:gridCol>
                <a:gridCol w="1960335"/>
              </a:tblGrid>
              <a:tr h="929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2.3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ыполнение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инициативных научных и научно-технических программ / проектов  по фундаментальным исследованиям / прикладным исследованиям 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Не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менее 1-й темы научной работы в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ВШ,  </a:t>
                      </a:r>
                      <a:r>
                        <a:rPr lang="ru-RU" sz="1400" dirty="0" err="1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зарегистриро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-ванной</a:t>
                      </a:r>
                      <a:r>
                        <a:rPr lang="ru-RU" sz="1400" baseline="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 АО «НЦ НТИ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», с финансированием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Деканы ВШ,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рук</a:t>
                      </a:r>
                      <a:r>
                        <a:rPr lang="en-US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.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институтов, центров,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зам.деканы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по НИР ВШ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61148061"/>
                  </a:ext>
                </a:extLst>
              </a:tr>
              <a:tr h="208306">
                <a:tc gridSpan="6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3. Организация научно-исследовательской работы ППС и сотрудников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.</a:t>
                      </a:r>
                      <a:endParaRPr lang="ru-RU" sz="1400" b="1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3947200"/>
                  </a:ext>
                </a:extLst>
              </a:tr>
              <a:tr h="1249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3.1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Организация участия ППС и сотрудников  в программах / проектах научных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исследований: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1) международных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)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национальных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1)не менее 10 % ППС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2) не менее 20 % ППС 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февраль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деканы ВШ,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рук</a:t>
                      </a:r>
                      <a:r>
                        <a:rPr lang="en-US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.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институтов, центров,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зам.деканы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по НИР ВШ, координатор ОСИК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40776692"/>
                  </a:ext>
                </a:extLst>
              </a:tr>
              <a:tr h="1145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3.2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Организация участия ППС и сотрудников  в  конференциях, семинарах, симпозиумах: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1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) международных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2)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национальных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1)не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менее 70 % ППС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2)не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менее 70 %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ППС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деканы ВШ,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рук. институтов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центров,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зам.деканы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по НИР ВШ, координатор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ОСИК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01991089"/>
                  </a:ext>
                </a:extLst>
              </a:tr>
              <a:tr h="1077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3.3</a:t>
                      </a: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Организация участия ППС и сотрудников  в  выставках и других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научных </a:t>
                      </a:r>
                      <a:r>
                        <a:rPr lang="ru-RU" sz="1400" dirty="0" err="1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event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s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1) международных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2) национальных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) не менее 70 % ППС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2) не менее 70 %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ППС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деканы ВШ,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рук.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институтов, центров,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зам.деканы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по НИР ВШ, координатор ОСИК</a:t>
                      </a: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0605960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12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50C88C5C-23CA-40D4-BE54-6AB8B1CE7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704858"/>
              </p:ext>
            </p:extLst>
          </p:nvPr>
        </p:nvGraphicFramePr>
        <p:xfrm>
          <a:off x="528638" y="1358674"/>
          <a:ext cx="10869612" cy="4781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9048">
                  <a:extLst>
                    <a:ext uri="{9D8B030D-6E8A-4147-A177-3AD203B41FA5}">
                      <a16:colId xmlns:a16="http://schemas.microsoft.com/office/drawing/2014/main" xmlns="" val="3765034051"/>
                    </a:ext>
                  </a:extLst>
                </a:gridCol>
                <a:gridCol w="3668551">
                  <a:extLst>
                    <a:ext uri="{9D8B030D-6E8A-4147-A177-3AD203B41FA5}">
                      <a16:colId xmlns:a16="http://schemas.microsoft.com/office/drawing/2014/main" xmlns="" val="3442458536"/>
                    </a:ext>
                  </a:extLst>
                </a:gridCol>
                <a:gridCol w="2596942">
                  <a:extLst>
                    <a:ext uri="{9D8B030D-6E8A-4147-A177-3AD203B41FA5}">
                      <a16:colId xmlns:a16="http://schemas.microsoft.com/office/drawing/2014/main" xmlns="" val="766389079"/>
                    </a:ext>
                  </a:extLst>
                </a:gridCol>
                <a:gridCol w="1043811">
                  <a:extLst>
                    <a:ext uri="{9D8B030D-6E8A-4147-A177-3AD203B41FA5}">
                      <a16:colId xmlns:a16="http://schemas.microsoft.com/office/drawing/2014/main" xmlns="" val="2840080222"/>
                    </a:ext>
                  </a:extLst>
                </a:gridCol>
                <a:gridCol w="1204685">
                  <a:extLst>
                    <a:ext uri="{9D8B030D-6E8A-4147-A177-3AD203B41FA5}">
                      <a16:colId xmlns:a16="http://schemas.microsoft.com/office/drawing/2014/main" xmlns="" val="162513822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xmlns="" val="1905842530"/>
                    </a:ext>
                  </a:extLst>
                </a:gridCol>
              </a:tblGrid>
              <a:tr h="11083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3.4</a:t>
                      </a: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Организация участия ППС и сотрудников  в программах научных стажировок и обменов: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1) международных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)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национальных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 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1)не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менее 30 % ППС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2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) не менее 40 % ППС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деканы ВШ,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рук. 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институтов, центров,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зам.деканы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по НИР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ВШ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781472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3.5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Организация участия ППС и сотрудников  в программах повышения квалификации исследовательских компетенции и навыков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4572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Участие не менее 70 % ППС ВШ и сотрудников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руководитель ДЧР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036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3.5</a:t>
                      </a: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Увеличение публикационной активности ППС и сотрудников: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1) публикация научных статей, </a:t>
                      </a:r>
                      <a:r>
                        <a:rPr lang="ru-RU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включены</a:t>
                      </a:r>
                      <a:r>
                        <a:rPr lang="kk-KZ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х</a:t>
                      </a:r>
                      <a:r>
                        <a:rPr lang="ru-RU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в базу данных </a:t>
                      </a:r>
                      <a:r>
                        <a:rPr lang="en-US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Web of Science</a:t>
                      </a:r>
                      <a:r>
                        <a:rPr lang="ru-RU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и/или </a:t>
                      </a:r>
                      <a:r>
                        <a:rPr lang="en-US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Scopus</a:t>
                      </a:r>
                      <a:r>
                        <a:rPr lang="ru-RU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в журналах 1-2 квартиля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2) публикация научных статей, </a:t>
                      </a:r>
                      <a:r>
                        <a:rPr lang="ru-RU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включенных в базу данных </a:t>
                      </a:r>
                      <a:r>
                        <a:rPr lang="en-US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Web of Science</a:t>
                      </a:r>
                      <a:r>
                        <a:rPr lang="ru-RU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и/или </a:t>
                      </a:r>
                      <a:r>
                        <a:rPr lang="en-US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Scopus</a:t>
                      </a:r>
                      <a:r>
                        <a:rPr lang="ru-RU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в журналах 3-4 квартиля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3) издание монографий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4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) публикация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научных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статей в научных изданиях,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рекомендованным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уполномоченным органом,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5) публикация научных статей в иных научных изданиях</a:t>
                      </a: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1) не менее 2 в ВШ;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2) не менее 2 в ВШ;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) не менее 1-й в ВШ;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4) не менее 1-й у штатного преподавателя в ВШ;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5) не менее 1-й у штатного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преподавателя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ВШ</a:t>
                      </a: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75640" algn="ctr"/>
                        </a:tabLs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75640" algn="ctr"/>
                        </a:tabLs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деканы ВШ, руководители институтов, центров,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зам.деканы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по НИР ВШ, координатор ОСИК</a:t>
                      </a: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720335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13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6B29A906-7AC5-4F71-BC5E-E121DF4A1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242667"/>
              </p:ext>
            </p:extLst>
          </p:nvPr>
        </p:nvGraphicFramePr>
        <p:xfrm>
          <a:off x="377825" y="1552349"/>
          <a:ext cx="11020423" cy="4462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3659">
                  <a:extLst>
                    <a:ext uri="{9D8B030D-6E8A-4147-A177-3AD203B41FA5}">
                      <a16:colId xmlns:a16="http://schemas.microsoft.com/office/drawing/2014/main" xmlns="" val="3334302925"/>
                    </a:ext>
                  </a:extLst>
                </a:gridCol>
                <a:gridCol w="3652455"/>
                <a:gridCol w="2632971">
                  <a:extLst>
                    <a:ext uri="{9D8B030D-6E8A-4147-A177-3AD203B41FA5}">
                      <a16:colId xmlns:a16="http://schemas.microsoft.com/office/drawing/2014/main" xmlns="" val="3840689982"/>
                    </a:ext>
                  </a:extLst>
                </a:gridCol>
                <a:gridCol w="1058294">
                  <a:extLst>
                    <a:ext uri="{9D8B030D-6E8A-4147-A177-3AD203B41FA5}">
                      <a16:colId xmlns:a16="http://schemas.microsoft.com/office/drawing/2014/main" xmlns="" val="1685972281"/>
                    </a:ext>
                  </a:extLst>
                </a:gridCol>
                <a:gridCol w="1234223">
                  <a:extLst>
                    <a:ext uri="{9D8B030D-6E8A-4147-A177-3AD203B41FA5}">
                      <a16:colId xmlns:a16="http://schemas.microsoft.com/office/drawing/2014/main" xmlns="" val="980095725"/>
                    </a:ext>
                  </a:extLst>
                </a:gridCol>
                <a:gridCol w="1818821"/>
              </a:tblGrid>
              <a:tr h="210385">
                <a:tc gridSpan="6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4. Организации подготовки научных кадров и научно-исследовательской работы докторантов,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магистрантов.</a:t>
                      </a: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1679996"/>
                  </a:ext>
                </a:extLst>
              </a:tr>
              <a:tr h="1051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4.1</a:t>
                      </a: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71725" algn="l"/>
                        </a:tabLs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Участие в формировании контингента слушателей на программы докторантуры (</a:t>
                      </a:r>
                      <a:r>
                        <a:rPr lang="en-US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PhD</a:t>
                      </a: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) и магистратуры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371725" algn="l"/>
                        </a:tabLs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  <a:tabLst>
                          <a:tab pos="371475" algn="l"/>
                        </a:tabLs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Увеличить количество слушателей на программы (1) докторантуры (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PhD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) на 20 %,</a:t>
                      </a:r>
                    </a:p>
                    <a:p>
                      <a:pPr marR="45720">
                        <a:spcAft>
                          <a:spcPts val="0"/>
                        </a:spcAft>
                        <a:tabLst>
                          <a:tab pos="371475" algn="l"/>
                        </a:tabLs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(2) магистратуры на 30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%.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февраль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деканы ВШ, руководитель ДМ</a:t>
                      </a: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82393389"/>
                  </a:ext>
                </a:extLst>
              </a:tr>
              <a:tr h="547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4.2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Организация работы Совета молодых ученых (СМУ) КУ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 Плану работы СМУ </a:t>
                      </a:r>
                      <a:r>
                        <a:rPr lang="en-US" sz="1400" dirty="0" smtClean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председатель СМУ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9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4.3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Подготовка и проведение конкурса на лучшую научно-исследовательскую работу молодых ученых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Отчет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 проведении конкурса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председатель СМУ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371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5. Организация научно-исследовательской работы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студентов.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1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5.1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Координация работы Студенческих научных кружков Высших школ. </a:t>
                      </a:r>
                    </a:p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Открытие новых Студенческих научных кружков. </a:t>
                      </a:r>
                    </a:p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Мероприятия по Плану работы СНК, отчет по итогам деятельности.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Увеличение Студенческих научных кружков до 2-х в ВШ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февраль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руководители  СНК, деканы ВШ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2468130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14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720B1992-4A1A-4730-893A-9969635D3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725182"/>
              </p:ext>
            </p:extLst>
          </p:nvPr>
        </p:nvGraphicFramePr>
        <p:xfrm>
          <a:off x="377825" y="1498372"/>
          <a:ext cx="10975975" cy="4404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5432">
                  <a:extLst>
                    <a:ext uri="{9D8B030D-6E8A-4147-A177-3AD203B41FA5}">
                      <a16:colId xmlns:a16="http://schemas.microsoft.com/office/drawing/2014/main" xmlns="" val="2655542267"/>
                    </a:ext>
                  </a:extLst>
                </a:gridCol>
                <a:gridCol w="3613435"/>
                <a:gridCol w="2622352">
                  <a:extLst>
                    <a:ext uri="{9D8B030D-6E8A-4147-A177-3AD203B41FA5}">
                      <a16:colId xmlns:a16="http://schemas.microsoft.com/office/drawing/2014/main" xmlns="" val="594187764"/>
                    </a:ext>
                  </a:extLst>
                </a:gridCol>
                <a:gridCol w="1054027">
                  <a:extLst>
                    <a:ext uri="{9D8B030D-6E8A-4147-A177-3AD203B41FA5}">
                      <a16:colId xmlns:a16="http://schemas.microsoft.com/office/drawing/2014/main" xmlns="" val="27832788"/>
                    </a:ext>
                  </a:extLst>
                </a:gridCol>
                <a:gridCol w="1222815">
                  <a:extLst>
                    <a:ext uri="{9D8B030D-6E8A-4147-A177-3AD203B41FA5}">
                      <a16:colId xmlns:a16="http://schemas.microsoft.com/office/drawing/2014/main" xmlns="" val="2102273410"/>
                    </a:ext>
                  </a:extLst>
                </a:gridCol>
                <a:gridCol w="1817914"/>
              </a:tblGrid>
              <a:tr h="351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5.2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Координация участия студентов: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-международных,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национальных 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 др. программах / проектах научных исследований;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 национальных,</a:t>
                      </a:r>
                      <a:r>
                        <a:rPr lang="ru-RU" sz="1400" baseline="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международных 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конференциях, семинарах, симпозиумах, выставках и других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научных </a:t>
                      </a:r>
                      <a:r>
                        <a:rPr lang="ru-RU" sz="1400" dirty="0" err="1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event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s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 Отчет (раздел) о проведении исследований;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2.Публикации;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3.Сертификаты участников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Февраль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деканы ВШ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5.3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Подготовка и проведение конкурса на лучшую студенческую научно-исследовательскую работу КУ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Проведение не менее 1-го конкурса.  Отчет о проведении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конкурса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апрель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деканы ВШ, руководители СНО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051">
                <a:tc gridSpan="6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6"/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Организация научно-исследовательской инфраструктуры и др.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6.1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Развитие и структурирование работы Научно-Технического Совета (НТС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План работы НТС на учетный период.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февраль</a:t>
                      </a: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6.2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Разработка Программы повышения исследовательских компетенций на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2024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г. для ППС и сотрудников </a:t>
                      </a:r>
                      <a:r>
                        <a:rPr lang="en-US" sz="1400" dirty="0" smtClean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Программа повышения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исследовательских </a:t>
                      </a:r>
                      <a:r>
                        <a:rPr lang="ru-RU" sz="1400" dirty="0" err="1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компетен-ций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. Участие в Программе не менее 70 %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ППС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февраль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март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руководитель ДЧР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4589948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15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03DD76BD-C91E-4FA6-A96A-1AAAE7083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807704"/>
              </p:ext>
            </p:extLst>
          </p:nvPr>
        </p:nvGraphicFramePr>
        <p:xfrm>
          <a:off x="377825" y="1456646"/>
          <a:ext cx="11020425" cy="44479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9861">
                  <a:extLst>
                    <a:ext uri="{9D8B030D-6E8A-4147-A177-3AD203B41FA5}">
                      <a16:colId xmlns:a16="http://schemas.microsoft.com/office/drawing/2014/main" xmlns="" val="3592586796"/>
                    </a:ext>
                  </a:extLst>
                </a:gridCol>
                <a:gridCol w="3576253">
                  <a:extLst>
                    <a:ext uri="{9D8B030D-6E8A-4147-A177-3AD203B41FA5}">
                      <a16:colId xmlns:a16="http://schemas.microsoft.com/office/drawing/2014/main" xmlns="" val="950962408"/>
                    </a:ext>
                  </a:extLst>
                </a:gridCol>
                <a:gridCol w="2699361">
                  <a:extLst>
                    <a:ext uri="{9D8B030D-6E8A-4147-A177-3AD203B41FA5}">
                      <a16:colId xmlns:a16="http://schemas.microsoft.com/office/drawing/2014/main" xmlns="" val="3861859410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xmlns="" val="3938162123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9885147"/>
                    </a:ext>
                  </a:extLst>
                </a:gridCol>
                <a:gridCol w="1987550"/>
              </a:tblGrid>
              <a:tr h="7184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6.3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Обновление корпоративного сайта, с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разделом (веб-страницы / отдельного сайта)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 научной деятельности 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Обновленный сайт </a:t>
                      </a:r>
                      <a:r>
                        <a:rPr lang="en-US" sz="1400" dirty="0" smtClean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март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май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директор ТД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9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6.4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Актуализация научного  электронного ресурса  -   «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Digest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of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Research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CU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» и др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Digest of Research CU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март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сентябрь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директор ТД, ОСИК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6.5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Развитие системы мотивации за</a:t>
                      </a:r>
                      <a:r>
                        <a:rPr lang="ru-RU" sz="1400" baseline="0" dirty="0" smtClean="0"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научную активность: </a:t>
                      </a:r>
                      <a:r>
                        <a:rPr lang="ru-RU" sz="1400" dirty="0" smtClean="0"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надбавка для ППС за занятие научной деятельностью; мотивационные выплаты за научные достижения и др.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ВНД </a:t>
                      </a:r>
                      <a:r>
                        <a:rPr lang="ru-RU" sz="1400" dirty="0" smtClean="0"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 системе мотивации за</a:t>
                      </a:r>
                      <a:r>
                        <a:rPr lang="ru-RU" sz="1400" baseline="0" dirty="0" smtClean="0"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научную активность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февраль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июнь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руководитель ДЧР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6.6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Развитие научно-исследовательских</a:t>
                      </a:r>
                      <a:r>
                        <a:rPr lang="ru-RU" sz="1400" baseline="0" dirty="0" smtClean="0"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подразделений</a:t>
                      </a:r>
                      <a:r>
                        <a:rPr lang="ru-RU" sz="1400" baseline="0" dirty="0" smtClean="0"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и структур научного администрирования и сопровождения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Наличие и укомплектован-</a:t>
                      </a:r>
                      <a:r>
                        <a:rPr lang="ru-RU" sz="1400" dirty="0" err="1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ность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подразделений. ВНД с внесенными</a:t>
                      </a:r>
                      <a:r>
                        <a:rPr lang="ru-RU" sz="1400" baseline="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с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соответствую-</a:t>
                      </a:r>
                      <a:r>
                        <a:rPr lang="ru-RU" sz="1400" dirty="0" err="1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щими</a:t>
                      </a:r>
                      <a:r>
                        <a:rPr lang="ru-RU" sz="1400" baseline="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изменениями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руководитель ДЧР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6.7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Создание</a:t>
                      </a:r>
                      <a:r>
                        <a:rPr lang="ru-RU" sz="1400" baseline="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«Фонда научных исследований </a:t>
                      </a:r>
                      <a:r>
                        <a:rPr lang="en-US" sz="1400" baseline="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CU</a:t>
                      </a:r>
                      <a:r>
                        <a:rPr lang="ru-RU" sz="1400" baseline="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» для финансирования внутренних исследовательских грантов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baseline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ВНД </a:t>
                      </a:r>
                      <a:r>
                        <a:rPr lang="ru-RU" sz="1400" baseline="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 деятельности Фонда. Программа финансирования внутренних исследовательских грантов </a:t>
                      </a:r>
                      <a:r>
                        <a:rPr lang="en-US" sz="1400" dirty="0" smtClean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5799767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16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242FD97D-A8E3-412D-A036-7AD6FBF00B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866090"/>
              </p:ext>
            </p:extLst>
          </p:nvPr>
        </p:nvGraphicFramePr>
        <p:xfrm>
          <a:off x="377826" y="1511076"/>
          <a:ext cx="11020424" cy="47668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731">
                  <a:extLst>
                    <a:ext uri="{9D8B030D-6E8A-4147-A177-3AD203B41FA5}">
                      <a16:colId xmlns:a16="http://schemas.microsoft.com/office/drawing/2014/main" xmlns="" val="64284273"/>
                    </a:ext>
                  </a:extLst>
                </a:gridCol>
                <a:gridCol w="3453382">
                  <a:extLst>
                    <a:ext uri="{9D8B030D-6E8A-4147-A177-3AD203B41FA5}">
                      <a16:colId xmlns:a16="http://schemas.microsoft.com/office/drawing/2014/main" xmlns="" val="3653419787"/>
                    </a:ext>
                  </a:extLst>
                </a:gridCol>
                <a:gridCol w="2632972">
                  <a:extLst>
                    <a:ext uri="{9D8B030D-6E8A-4147-A177-3AD203B41FA5}">
                      <a16:colId xmlns:a16="http://schemas.microsoft.com/office/drawing/2014/main" xmlns="" val="1339679635"/>
                    </a:ext>
                  </a:extLst>
                </a:gridCol>
                <a:gridCol w="1058296">
                  <a:extLst>
                    <a:ext uri="{9D8B030D-6E8A-4147-A177-3AD203B41FA5}">
                      <a16:colId xmlns:a16="http://schemas.microsoft.com/office/drawing/2014/main" xmlns="" val="124814547"/>
                    </a:ext>
                  </a:extLst>
                </a:gridCol>
                <a:gridCol w="1158022">
                  <a:extLst>
                    <a:ext uri="{9D8B030D-6E8A-4147-A177-3AD203B41FA5}">
                      <a16:colId xmlns:a16="http://schemas.microsoft.com/office/drawing/2014/main" xmlns="" val="1333079248"/>
                    </a:ext>
                  </a:extLst>
                </a:gridCol>
                <a:gridCol w="1895021"/>
              </a:tblGrid>
              <a:tr h="28628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7.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 Организация и участие в междисциплинарных и прочих исследованиях</a:t>
                      </a:r>
                      <a:endParaRPr lang="ru-RU" sz="1400" b="1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mbria" pitchFamily="18" charset="0"/>
                        <a:ea typeface="Cambria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mbria" pitchFamily="18" charset="0"/>
                        <a:ea typeface="Cambria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mbria" pitchFamily="18" charset="0"/>
                        <a:ea typeface="Cambria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mbria" pitchFamily="18" charset="0"/>
                        <a:ea typeface="Cambria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mbria" pitchFamily="18" charset="0"/>
                        <a:ea typeface="Cambria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1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7.1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Реализация Международного проекта по сохранению яблони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Сиверса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Malus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Sieversii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) </a:t>
                      </a:r>
                      <a:endParaRPr lang="ru-RU" sz="1400" dirty="0" smtClean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Отчет о реализации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 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ОСИК</a:t>
                      </a: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90169042"/>
                  </a:ext>
                </a:extLst>
              </a:tr>
              <a:tr h="315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7.2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Участие в проекте «Изучение биологических принципов использования инновационных способов и биотехнологий для эффективного искусственного воспроизводства осетровых с сохранением естественных генетических характеристик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Отчет о реализации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ОСИК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0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7.3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8953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Участие в проекте </a:t>
                      </a:r>
                      <a:r>
                        <a:rPr lang="ru-RU" sz="1400" kern="12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биологической безопасности и охраны окружающей среды, в сохранении генофонда редких животных и растений</a:t>
                      </a:r>
                      <a:r>
                        <a:rPr lang="ru-RU" sz="1400" kern="12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.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  <a:endParaRPr lang="ru-RU" sz="1400" dirty="0" smtClean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marR="89535"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Отчет о реализации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ОСИК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7.4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Организация и участие в междисциплинарных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исследованиях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Участие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не менее 3-х проектах. Отчет о реализации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ОСИК</a:t>
                      </a: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081182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2051050"/>
            <a:ext cx="8985250" cy="2009775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6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6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6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6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4000" b="1" spc="300" dirty="0">
                <a:solidFill>
                  <a:srgbClr val="E35C3D"/>
                </a:solidFill>
              </a:rPr>
              <a:t>                              </a:t>
            </a:r>
            <a:br>
              <a:rPr lang="ru-RU" sz="4000" b="1" spc="300" dirty="0">
                <a:solidFill>
                  <a:srgbClr val="E35C3D"/>
                </a:solidFill>
              </a:rPr>
            </a:br>
            <a:endParaRPr lang="ru-RU" sz="4000" b="1" spc="300" dirty="0">
              <a:solidFill>
                <a:srgbClr val="E35C3D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41313" y="403225"/>
            <a:ext cx="11379200" cy="20638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00300" y="2862263"/>
            <a:ext cx="786288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Благодарю  за  внимание!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513" y="631507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ятиугольник 2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2800" dirty="0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Задачи по </a:t>
            </a:r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развитию науки </a:t>
            </a:r>
            <a:r>
              <a:rPr lang="ru-RU" sz="2800" dirty="0" err="1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МНиВО</a:t>
            </a:r>
            <a:r>
              <a:rPr lang="ru-RU" sz="2800" dirty="0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РК на 2024 г.</a:t>
            </a:r>
            <a:endParaRPr lang="ru-RU" sz="2800" dirty="0">
              <a:latin typeface="Arial" pitchFamily="34" charset="0"/>
              <a:ea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762793" y="935831"/>
            <a:ext cx="10250487" cy="804863"/>
          </a:xfrm>
        </p:spPr>
        <p:txBody>
          <a:bodyPr/>
          <a:lstStyle/>
          <a:p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        </a:t>
            </a:r>
            <a:r>
              <a:rPr lang="ru-RU" sz="3200" dirty="0"/>
              <a:t/>
            </a:r>
            <a:br>
              <a:rPr lang="ru-RU" sz="3200" dirty="0"/>
            </a:b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530C-E295-4A8C-B898-5D0BE30F8476}" type="slidenum">
              <a:rPr lang="ru-RU" altLang="ru-RU" smtClean="0"/>
              <a:pPr/>
              <a:t>2</a:t>
            </a:fld>
            <a:endParaRPr lang="ru-RU" altLang="ru-R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047" y="1469351"/>
            <a:ext cx="10927203" cy="4051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  <a:tabLst>
                <a:tab pos="444500" algn="l"/>
              </a:tabLst>
            </a:pPr>
            <a:r>
              <a:rPr lang="ru-RU" sz="1600" dirty="0" smtClean="0">
                <a:latin typeface="Arial" pitchFamily="34" charset="0"/>
                <a:ea typeface="Cambria" pitchFamily="18" charset="0"/>
                <a:cs typeface="Arial" pitchFamily="34" charset="0"/>
              </a:rPr>
              <a:t>Принятие  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Закона «О науке и технологической политике</a:t>
            </a:r>
            <a:r>
              <a:rPr lang="ru-RU" sz="1600" dirty="0" smtClean="0">
                <a:latin typeface="Arial" pitchFamily="34" charset="0"/>
                <a:ea typeface="Cambria" pitchFamily="18" charset="0"/>
                <a:cs typeface="Arial" pitchFamily="34" charset="0"/>
              </a:rPr>
              <a:t>».</a:t>
            </a:r>
          </a:p>
          <a:p>
            <a:pPr marL="342900" indent="-342900">
              <a:lnSpc>
                <a:spcPct val="150000"/>
              </a:lnSpc>
              <a:buFontTx/>
              <a:buAutoNum type="arabicPeriod" startAt="3"/>
              <a:tabLst>
                <a:tab pos="444500" algn="l"/>
              </a:tabLst>
            </a:pPr>
            <a:r>
              <a:rPr lang="ru-RU" sz="1600" dirty="0" smtClean="0">
                <a:latin typeface="Arial" pitchFamily="34" charset="0"/>
                <a:ea typeface="Cambria" pitchFamily="18" charset="0"/>
                <a:cs typeface="Arial" pitchFamily="34" charset="0"/>
              </a:rPr>
              <a:t>Социальная 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защита ученых (повышение зарплат, доплаты к размеру пенсии за научную степень и звание</a:t>
            </a:r>
            <a:r>
              <a:rPr lang="ru-RU" sz="1600" dirty="0" smtClean="0">
                <a:latin typeface="Arial" pitchFamily="34" charset="0"/>
                <a:ea typeface="Cambria" pitchFamily="18" charset="0"/>
                <a:cs typeface="Arial" pitchFamily="34" charset="0"/>
              </a:rPr>
              <a:t>).  </a:t>
            </a:r>
            <a:endParaRPr lang="ru-RU" sz="1600" dirty="0">
              <a:latin typeface="Arial" pitchFamily="34" charset="0"/>
              <a:ea typeface="Cambria" pitchFamily="18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 startAt="3"/>
              <a:tabLst>
                <a:tab pos="444500" algn="l"/>
              </a:tabLst>
            </a:pP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Р</a:t>
            </a:r>
            <a:r>
              <a:rPr lang="ru-RU" sz="1600" dirty="0" smtClean="0">
                <a:latin typeface="Arial" pitchFamily="34" charset="0"/>
                <a:ea typeface="Cambria" pitchFamily="18" charset="0"/>
                <a:cs typeface="Arial" pitchFamily="34" charset="0"/>
              </a:rPr>
              <a:t>абота 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по увеличению финансирования НИОКР до 1% от ВВП в ближайшие 3-5 лет. </a:t>
            </a:r>
          </a:p>
          <a:p>
            <a:pPr marL="342900" indent="-342900">
              <a:lnSpc>
                <a:spcPct val="150000"/>
              </a:lnSpc>
              <a:buAutoNum type="arabicPeriod" startAt="3"/>
              <a:tabLst>
                <a:tab pos="444500" algn="l"/>
              </a:tabLst>
            </a:pP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Е</a:t>
            </a:r>
            <a:r>
              <a:rPr lang="ru-RU" sz="1600" dirty="0" smtClean="0">
                <a:latin typeface="Arial" pitchFamily="34" charset="0"/>
                <a:ea typeface="Cambria" pitchFamily="18" charset="0"/>
                <a:cs typeface="Arial" pitchFamily="34" charset="0"/>
              </a:rPr>
              <a:t>жегодное 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проведение конкурсов на программно-целевое и </a:t>
            </a:r>
            <a:r>
              <a:rPr lang="ru-RU" sz="1600" dirty="0" err="1">
                <a:latin typeface="Arial" pitchFamily="34" charset="0"/>
                <a:ea typeface="Cambria" pitchFamily="18" charset="0"/>
                <a:cs typeface="Arial" pitchFamily="34" charset="0"/>
              </a:rPr>
              <a:t>грантовое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 финансирование. </a:t>
            </a:r>
          </a:p>
          <a:p>
            <a:pPr marL="342900" indent="-342900">
              <a:lnSpc>
                <a:spcPct val="150000"/>
              </a:lnSpc>
              <a:buAutoNum type="arabicPeriod" startAt="3"/>
              <a:tabLst>
                <a:tab pos="444500" algn="l"/>
              </a:tabLst>
            </a:pPr>
            <a:r>
              <a:rPr lang="ru-RU" sz="1600" dirty="0" smtClean="0">
                <a:latin typeface="Arial" pitchFamily="34" charset="0"/>
                <a:ea typeface="Cambria" pitchFamily="18" charset="0"/>
                <a:cs typeface="Arial" pitchFamily="34" charset="0"/>
              </a:rPr>
              <a:t>Проведение 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ежегодных конкурсов по грантам на коммерциализацию РННТД. 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AutoNum type="arabicPeriod" startAt="3"/>
              <a:tabLst>
                <a:tab pos="444500" algn="l"/>
              </a:tabLst>
            </a:pPr>
            <a:r>
              <a:rPr lang="ru-RU" sz="1600" dirty="0" smtClean="0">
                <a:latin typeface="Arial" pitchFamily="34" charset="0"/>
                <a:ea typeface="Cambria" pitchFamily="18" charset="0"/>
                <a:cs typeface="Arial" pitchFamily="34" charset="0"/>
              </a:rPr>
              <a:t>Организация 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исследовательской работы обучающихся  (НИРС, НИРМ, НИРД</a:t>
            </a:r>
            <a:r>
              <a:rPr lang="ru-RU" sz="1600" dirty="0" smtClean="0">
                <a:latin typeface="Arial" pitchFamily="34" charset="0"/>
                <a:ea typeface="Cambria" pitchFamily="18" charset="0"/>
                <a:cs typeface="Arial" pitchFamily="34" charset="0"/>
              </a:rPr>
              <a:t>).</a:t>
            </a:r>
            <a:endParaRPr lang="kk-KZ" sz="1600" dirty="0">
              <a:latin typeface="Arial" pitchFamily="34" charset="0"/>
              <a:ea typeface="Cambria" pitchFamily="18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 startAt="3"/>
              <a:tabLst>
                <a:tab pos="444500" algn="l"/>
              </a:tabLst>
            </a:pPr>
            <a:r>
              <a:rPr lang="kk-KZ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И</a:t>
            </a:r>
            <a:r>
              <a:rPr lang="kk-KZ" sz="1600" dirty="0" smtClean="0">
                <a:latin typeface="Arial" pitchFamily="34" charset="0"/>
                <a:ea typeface="Cambria" pitchFamily="18" charset="0"/>
                <a:cs typeface="Arial" pitchFamily="34" charset="0"/>
              </a:rPr>
              <a:t>нновационная </a:t>
            </a:r>
            <a:r>
              <a:rPr lang="kk-KZ" sz="1600" dirty="0">
                <a:latin typeface="Arial" pitchFamily="34" charset="0"/>
                <a:ea typeface="Cambria" pitchFamily="18" charset="0"/>
                <a:cs typeface="Arial" pitchFamily="34" charset="0"/>
              </a:rPr>
              <a:t>университетская экосистема: успешные кейсы реализации технопарков, исследовательских хабов, инжиниринговых центров и </a:t>
            </a:r>
            <a:r>
              <a:rPr lang="kk-KZ" sz="1600" dirty="0" smtClean="0">
                <a:latin typeface="Arial" pitchFamily="34" charset="0"/>
                <a:ea typeface="Cambria" pitchFamily="18" charset="0"/>
                <a:cs typeface="Arial" pitchFamily="34" charset="0"/>
              </a:rPr>
              <a:t>бизнес-инкубаторов.</a:t>
            </a:r>
          </a:p>
          <a:p>
            <a:pPr marL="342900" indent="-342900">
              <a:lnSpc>
                <a:spcPct val="150000"/>
              </a:lnSpc>
              <a:buFontTx/>
              <a:buAutoNum type="arabicPeriod" startAt="3"/>
              <a:tabLst>
                <a:tab pos="444500" algn="l"/>
              </a:tabLst>
            </a:pPr>
            <a:r>
              <a:rPr lang="ru-RU" sz="1600" dirty="0" smtClean="0">
                <a:latin typeface="Arial" pitchFamily="34" charset="0"/>
                <a:ea typeface="Cambria" pitchFamily="18" charset="0"/>
                <a:cs typeface="Arial" pitchFamily="34" charset="0"/>
                <a:sym typeface="Montserrat"/>
              </a:rPr>
              <a:t>Дополнения</a:t>
            </a:r>
            <a:r>
              <a:rPr lang="ru-RU" sz="1600" dirty="0" smtClean="0">
                <a:latin typeface="Arial" pitchFamily="34" charset="0"/>
                <a:ea typeface="Cambria" pitchFamily="18" charset="0"/>
                <a:cs typeface="Arial" pitchFamily="34" charset="0"/>
                <a:sym typeface="Montserrat Medium"/>
              </a:rPr>
              <a:t> 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  <a:sym typeface="Montserrat"/>
              </a:rPr>
              <a:t>в Налоговый и Предпринимательский кодексы о налоговых льготах и преференциях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  <a:sym typeface="Montserrat Medium"/>
              </a:rPr>
              <a:t> </a:t>
            </a:r>
            <a:r>
              <a:rPr lang="ru-RU" sz="1600" dirty="0">
                <a:latin typeface="Arial" pitchFamily="34" charset="0"/>
                <a:ea typeface="Cambria" pitchFamily="18" charset="0"/>
                <a:cs typeface="Arial" pitchFamily="34" charset="0"/>
                <a:sym typeface="Montserrat"/>
              </a:rPr>
              <a:t>для частных инвестиций в </a:t>
            </a:r>
            <a:r>
              <a:rPr lang="ru-RU" sz="1600" dirty="0" smtClean="0">
                <a:latin typeface="Arial" pitchFamily="34" charset="0"/>
                <a:ea typeface="Cambria" pitchFamily="18" charset="0"/>
                <a:cs typeface="Arial" pitchFamily="34" charset="0"/>
                <a:sym typeface="Montserrat"/>
              </a:rPr>
              <a:t>науку.</a:t>
            </a:r>
            <a:endParaRPr lang="ru-RU" sz="1600" dirty="0">
              <a:latin typeface="Arial" pitchFamily="34" charset="0"/>
              <a:ea typeface="Cambria" pitchFamily="18" charset="0"/>
              <a:cs typeface="Arial" pitchFamily="34" charset="0"/>
              <a:sym typeface="Montserrat"/>
            </a:endParaRPr>
          </a:p>
          <a:p>
            <a:pPr marL="342900" indent="-342900">
              <a:lnSpc>
                <a:spcPct val="115000"/>
              </a:lnSpc>
              <a:buFontTx/>
              <a:buAutoNum type="arabicPeriod" startAt="3"/>
              <a:tabLst>
                <a:tab pos="444500" algn="l"/>
              </a:tabLst>
            </a:pPr>
            <a:endParaRPr lang="ru-RU" sz="1500" dirty="0">
              <a:solidFill>
                <a:schemeClr val="accent1">
                  <a:lumMod val="50000"/>
                </a:schemeClr>
              </a:solidFill>
              <a:latin typeface="Montserrat"/>
              <a:ea typeface="Montserrat Medium"/>
              <a:cs typeface="Montserrat Medium"/>
              <a:sym typeface="Montserra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294" y="525214"/>
            <a:ext cx="2286078" cy="687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7825" y="5248037"/>
            <a:ext cx="114876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altLang="ko-KR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Пересмотреть </a:t>
            </a:r>
            <a:r>
              <a:rPr lang="kk-KZ" altLang="ko-KR" sz="1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образовательные программы в части интеграции обучения с исследованиями на ранних курсах</a:t>
            </a:r>
            <a:r>
              <a:rPr lang="en-US" altLang="ko-KR" sz="1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 </a:t>
            </a:r>
            <a:r>
              <a:rPr lang="ru-RU" altLang="ko-KR" sz="14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бакалавриата</a:t>
            </a:r>
            <a:r>
              <a:rPr lang="ru-RU" altLang="ko-KR" sz="1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 для закрепления набора методов исследований.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ko-KR" sz="1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Пересмотреть формат проведения </a:t>
            </a:r>
            <a:r>
              <a:rPr lang="kk-KZ" altLang="ko-KR" sz="1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НИРС, НИРМ, НИРД.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Измерение научных достижений осуществлять на основе Интегрального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GPA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Предлагается увеличить стоимость грантов в магистратуре и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докторантуре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В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"Регуляторной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политике" наука 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является новым критерием при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определении степени риска ОВПО</a:t>
            </a:r>
            <a:endParaRPr lang="en-US" sz="1400" dirty="0">
              <a:solidFill>
                <a:schemeClr val="accent2">
                  <a:lumMod val="75000"/>
                </a:schemeClr>
              </a:solidFill>
              <a:latin typeface="Arial" pitchFamily="34" charset="0"/>
              <a:ea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875128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ятиугольник 2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2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«С</a:t>
            </a:r>
            <a:r>
              <a:rPr lang="en-US" sz="3200" dirty="0" err="1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aspian</a:t>
            </a:r>
            <a:r>
              <a:rPr lang="en-US" sz="32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Dream 2025» </a:t>
            </a:r>
            <a:endParaRPr lang="ru-RU" sz="3200" dirty="0">
              <a:latin typeface="Arial" pitchFamily="34" charset="0"/>
              <a:ea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762793" y="935831"/>
            <a:ext cx="10250487" cy="804863"/>
          </a:xfrm>
        </p:spPr>
        <p:txBody>
          <a:bodyPr/>
          <a:lstStyle/>
          <a:p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        </a:t>
            </a:r>
            <a:r>
              <a:rPr lang="ru-RU" sz="3200" dirty="0"/>
              <a:t/>
            </a:r>
            <a:br>
              <a:rPr lang="ru-RU" sz="3200" dirty="0"/>
            </a:b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0" y="1564965"/>
            <a:ext cx="773113" cy="192088"/>
          </a:xfrm>
          <a:prstGeom prst="flowChartProcess">
            <a:avLst/>
          </a:prstGeom>
          <a:solidFill>
            <a:srgbClr val="E35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-8734" y="3017294"/>
            <a:ext cx="773113" cy="192088"/>
          </a:xfrm>
          <a:prstGeom prst="flowChartProcess">
            <a:avLst/>
          </a:prstGeom>
          <a:solidFill>
            <a:srgbClr val="E35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530C-E295-4A8C-B898-5D0BE30F8476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3" name="TextBox 2"/>
          <p:cNvSpPr txBox="1"/>
          <p:nvPr/>
        </p:nvSpPr>
        <p:spPr>
          <a:xfrm>
            <a:off x="990600" y="1422590"/>
            <a:ext cx="1068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Стратегическая цель 1. АКАДЕМИЧЕСКОЕ РАЗВИТИЕ.  </a:t>
            </a:r>
            <a:endParaRPr lang="ru-RU" dirty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1697835"/>
            <a:ext cx="10515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1.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Повышение качества образования.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2.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форм вовлечения студентов.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3.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он-</a:t>
            </a:r>
            <a:r>
              <a:rPr lang="ru-RU" sz="1400" dirty="0" err="1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лайн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образования.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4.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Формирование академической репутации. 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5.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интернационализации.</a:t>
            </a:r>
          </a:p>
          <a:p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2868813"/>
            <a:ext cx="952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Стратегическая цель 2. НАУЧНОЕ И ИННОВАЦИОННОЕ РАЗВИТИЕ.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1" y="3145165"/>
            <a:ext cx="1068704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Arial" pitchFamily="34" charset="0"/>
                <a:cs typeface="Arial" pitchFamily="34" charset="0"/>
              </a:rPr>
              <a:t>Задача 1.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Развитие исследовательской и инновационной экосистемы.</a:t>
            </a:r>
          </a:p>
          <a:p>
            <a:r>
              <a:rPr lang="ru-RU" sz="1400" b="1" dirty="0">
                <a:latin typeface="Arial" pitchFamily="34" charset="0"/>
                <a:cs typeface="Arial" pitchFamily="34" charset="0"/>
              </a:rPr>
              <a:t>Задача 2.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Развитие организованных исследований, научного администрирования и сопровождения.</a:t>
            </a:r>
          </a:p>
          <a:p>
            <a:r>
              <a:rPr lang="ru-RU" sz="1400" b="1" dirty="0">
                <a:latin typeface="Arial" pitchFamily="34" charset="0"/>
                <a:cs typeface="Arial" pitchFamily="34" charset="0"/>
              </a:rPr>
              <a:t>Задача 3.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Создание и развитие Системы оценки результативности научной деятельности </a:t>
            </a:r>
            <a:r>
              <a:rPr lang="kk-KZ" sz="1400" dirty="0">
                <a:latin typeface="Arial" pitchFamily="34" charset="0"/>
                <a:cs typeface="Arial" pitchFamily="34" charset="0"/>
              </a:rPr>
              <a:t>преподавателей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и сотрудников. </a:t>
            </a:r>
          </a:p>
          <a:p>
            <a:r>
              <a:rPr lang="ru-RU" sz="1400" b="1" dirty="0">
                <a:latin typeface="Arial" pitchFamily="34" charset="0"/>
                <a:cs typeface="Arial" pitchFamily="34" charset="0"/>
              </a:rPr>
              <a:t>Задача 4.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Развитие подготовки кадров высшей квалификации.                                                                                                                                          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Задача 5.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Коллаборация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 исследований при реализации научных проектов.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-8733" y="5601775"/>
            <a:ext cx="773113" cy="192088"/>
          </a:xfrm>
          <a:prstGeom prst="flowChartProcess">
            <a:avLst/>
          </a:prstGeom>
          <a:solidFill>
            <a:srgbClr val="E35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0" y="4500677"/>
            <a:ext cx="773113" cy="192088"/>
          </a:xfrm>
          <a:prstGeom prst="flowChartProcess">
            <a:avLst/>
          </a:prstGeom>
          <a:solidFill>
            <a:srgbClr val="E35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990601" y="4358712"/>
            <a:ext cx="1049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Стратегическая цель 3. ОРГАНИЗАЦИОННОЕ РАЗВИТИЕ.</a:t>
            </a:r>
            <a:endParaRPr lang="ru-RU" dirty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01713" y="4675124"/>
            <a:ext cx="1002982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1.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новой архитектуры организации.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2.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человеческого капитала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3.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культуры будущего.</a:t>
            </a:r>
          </a:p>
          <a:p>
            <a:pPr lvl="1"/>
            <a:endParaRPr lang="ru-RU" dirty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35050" y="5442172"/>
            <a:ext cx="9963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Стратегическая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цель 4. ИНФРАСТРУКТУРНОЕ И ЦИФРОВОЕ РАЗВИТИЕ.</a:t>
            </a:r>
            <a:endParaRPr lang="ru-RU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35050" y="5697818"/>
            <a:ext cx="101901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1.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Комфортные условия для обучения и работы.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2.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цифровой экосистемы.</a:t>
            </a:r>
          </a:p>
          <a:p>
            <a:r>
              <a:rPr lang="ru-RU" sz="1400" b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3. 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Тестирование и развитие модели «</a:t>
            </a:r>
            <a:r>
              <a:rPr lang="ru-RU" sz="1400" dirty="0" err="1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Smart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Caspian</a:t>
            </a:r>
            <a:r>
              <a:rPr lang="ru-RU" sz="140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».</a:t>
            </a:r>
          </a:p>
          <a:p>
            <a:endParaRPr lang="ru-RU" b="1" dirty="0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6" y="6466285"/>
            <a:ext cx="21034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727861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Стратегические  цели  и  задачи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4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B441228-47BC-47A4-827C-1754DF47E6A3}"/>
              </a:ext>
            </a:extLst>
          </p:cNvPr>
          <p:cNvSpPr/>
          <p:nvPr/>
        </p:nvSpPr>
        <p:spPr>
          <a:xfrm>
            <a:off x="457200" y="1500470"/>
            <a:ext cx="7839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Стратегическая цель 2. НАУЧНОЕ И ИННОВАЦИОННОЕ РАЗВИТИЕ.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AC874EC-C035-4811-B49D-3667A0766D8F}"/>
              </a:ext>
            </a:extLst>
          </p:cNvPr>
          <p:cNvSpPr txBox="1"/>
          <p:nvPr/>
        </p:nvSpPr>
        <p:spPr>
          <a:xfrm>
            <a:off x="457200" y="1869802"/>
            <a:ext cx="913485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1.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Развитие исследовательской и инновационной экосистемы.</a:t>
            </a:r>
          </a:p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2.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Развитие организованных исследований, научного администрирования и сопровождения.</a:t>
            </a:r>
          </a:p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3.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Создание и развитие Системы оценки результативности научной деятельности </a:t>
            </a:r>
            <a:r>
              <a:rPr lang="kk-KZ" sz="1600" dirty="0">
                <a:latin typeface="Arial" pitchFamily="34" charset="0"/>
                <a:cs typeface="Arial" pitchFamily="34" charset="0"/>
              </a:rPr>
              <a:t>преподавателей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 сотрудников. </a:t>
            </a:r>
          </a:p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4.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Развитие подготовки кадров высшей квалификации.                                                                                                                                          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Задача 5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Коллаборация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 исследований при реализации научных проектов. 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A7F16C0-52B7-4600-80BA-D7E6F85350E8}"/>
              </a:ext>
            </a:extLst>
          </p:cNvPr>
          <p:cNvSpPr/>
          <p:nvPr/>
        </p:nvSpPr>
        <p:spPr>
          <a:xfrm>
            <a:off x="9345168" y="1500470"/>
            <a:ext cx="2222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eaLnBrk="0" hangingPunct="0">
              <a:spcAft>
                <a:spcPts val="0"/>
              </a:spcAft>
              <a:tabLst>
                <a:tab pos="630555" algn="l"/>
              </a:tabLst>
            </a:pP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Основание-«Стратегия развития  </a:t>
            </a:r>
            <a:r>
              <a:rPr lang="en-US" sz="16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Caspian University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на 2021 - 2025 годы «С</a:t>
            </a:r>
            <a:r>
              <a:rPr lang="en-US" sz="1600" i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aspian</a:t>
            </a:r>
            <a:r>
              <a:rPr lang="en-US" sz="16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Dream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2025», Раздел 5. «Стратегически цели, задачи, ожидаемые результаты», подраздел «Стратегическая цель 2. Научное и инновационное развитие», стр.22 - 24</a:t>
            </a:r>
            <a:r>
              <a:rPr lang="ru-RU" sz="16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) </a:t>
            </a: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endParaRPr lang="ru-RU" sz="1600" b="1" dirty="0"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B3DCD35-94B6-4749-8475-22583247F27D}"/>
              </a:ext>
            </a:extLst>
          </p:cNvPr>
          <p:cNvSpPr/>
          <p:nvPr/>
        </p:nvSpPr>
        <p:spPr>
          <a:xfrm>
            <a:off x="457200" y="3674688"/>
            <a:ext cx="9134856" cy="268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spcAft>
                <a:spcPts val="0"/>
              </a:spcAft>
              <a:tabLst>
                <a:tab pos="630555" algn="l"/>
              </a:tabLst>
            </a:pPr>
            <a:r>
              <a:rPr lang="ru-RU" sz="15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Основными показателями научно-исследовательской деятельности и развития инноваций в университете будет является:</a:t>
            </a:r>
          </a:p>
          <a:p>
            <a:pPr lvl="0" algn="just">
              <a:spcAft>
                <a:spcPts val="800"/>
              </a:spcAft>
              <a:tabLst>
                <a:tab pos="180340" algn="l"/>
              </a:tabLst>
            </a:pPr>
            <a:r>
              <a:rPr lang="ru-RU" sz="15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(1) стимулирование высокого качества научных публикаций сотрудников университета; участие в грантовых проектах; (2) развитие научно-инновационного потенциала; (3) подготовка кадров высшей квалификации, с высоким качеством защищенных диссертаций; (4) сопровождение научно-исследовательской деятельности научных, инновационных и образовательных подразделений университета, обеспечение качества НИОКР; (5) сопровождение научно-исследовательской деятельности обучающихся и молодых ученых; (6) стимулирование использования исследовательской инфраструктуры университета и партнеров для ведения научной и инновационной деятельности.</a:t>
            </a:r>
          </a:p>
          <a:p>
            <a:pPr marL="450215" algn="just">
              <a:spcAft>
                <a:spcPts val="0"/>
              </a:spcAft>
            </a:pPr>
            <a:r>
              <a:rPr lang="ru-RU" sz="12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  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0249217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5175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Стратегические ожидания 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5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8DDCFF8-4259-4C15-AE85-EC799DFDE632}"/>
              </a:ext>
            </a:extLst>
          </p:cNvPr>
          <p:cNvSpPr/>
          <p:nvPr/>
        </p:nvSpPr>
        <p:spPr>
          <a:xfrm>
            <a:off x="377826" y="1436687"/>
            <a:ext cx="908049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Создание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эффективной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научной</a:t>
            </a:r>
            <a:r>
              <a:rPr lang="ru-RU" sz="1350" spc="1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инфраструктуры</a:t>
            </a:r>
            <a:r>
              <a:rPr lang="ru-RU" sz="1350" spc="19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университета,</a:t>
            </a:r>
            <a:r>
              <a:rPr lang="ru-RU" sz="1350" spc="15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отвечающей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современным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требованиям.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Участие в актуальных междисциплинарных научных проектах и программах, ориентированных на потребность реального рынка.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Увеличение публикаций ППС университета в изданиях, входящих в 1-й, 2-й, 3-й квартили, по данным </a:t>
            </a:r>
            <a:r>
              <a:rPr lang="en-US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Journal Citation Reports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компании </a:t>
            </a:r>
            <a:r>
              <a:rPr lang="en-US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Clarivate Analytics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и базы данных </a:t>
            </a:r>
            <a:r>
              <a:rPr lang="en-US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Scopus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Активное участие молодых ученых и привлечение иностранных ученых для реализации проектов и пропаганды имиджа профессии ученого.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Создание</a:t>
            </a:r>
            <a:r>
              <a:rPr lang="ru-RU" sz="1350" spc="1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новых</a:t>
            </a:r>
            <a:r>
              <a:rPr lang="ru-RU" sz="1350" spc="1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технологий,</a:t>
            </a:r>
            <a:r>
              <a:rPr lang="ru-RU" sz="1350" spc="1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получение</a:t>
            </a:r>
            <a:r>
              <a:rPr lang="ru-RU" sz="1350" spc="1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новых</a:t>
            </a:r>
            <a:r>
              <a:rPr lang="ru-RU" sz="1350" spc="1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знаний</a:t>
            </a:r>
            <a:r>
              <a:rPr lang="ru-RU" sz="1350" spc="10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от</a:t>
            </a:r>
            <a:r>
              <a:rPr lang="ru-RU" sz="1350" spc="1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реализации</a:t>
            </a:r>
            <a:r>
              <a:rPr lang="ru-RU" sz="1350" spc="15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совместных</a:t>
            </a:r>
            <a:r>
              <a:rPr lang="ru-RU" sz="1350" spc="15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проектов</a:t>
            </a:r>
            <a:r>
              <a:rPr lang="ru-RU" sz="1350" spc="15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</a:t>
            </a:r>
            <a:r>
              <a:rPr lang="ru-RU" sz="1350" spc="1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международными</a:t>
            </a:r>
            <a:r>
              <a:rPr lang="ru-RU" sz="1350" spc="1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научными</a:t>
            </a:r>
            <a:r>
              <a:rPr lang="ru-RU" sz="1350" spc="1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фондами</a:t>
            </a:r>
            <a:r>
              <a:rPr lang="ru-RU" sz="1350" spc="1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15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ведущими</a:t>
            </a:r>
            <a:r>
              <a:rPr lang="ru-RU" sz="1350" spc="1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университетами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зарубежных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стран.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Интеграция</a:t>
            </a:r>
            <a:r>
              <a:rPr lang="ru-RU" sz="1350" spc="17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</a:t>
            </a:r>
            <a:r>
              <a:rPr lang="ru-RU" sz="1350" spc="17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ведущими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университетами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мира</a:t>
            </a:r>
            <a:r>
              <a:rPr lang="ru-RU" sz="1350" spc="17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для</a:t>
            </a:r>
            <a:r>
              <a:rPr lang="ru-RU" sz="1350" spc="17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подготовки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ученых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</a:t>
            </a:r>
            <a:r>
              <a:rPr lang="ru-RU" sz="1350" spc="19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области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наукоемких технологий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для</a:t>
            </a:r>
            <a:r>
              <a:rPr lang="ru-RU" sz="1350" spc="-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диверсификации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экономики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страны.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Создание</a:t>
            </a:r>
            <a:r>
              <a:rPr lang="ru-RU" sz="1350" spc="1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системы</a:t>
            </a:r>
            <a:r>
              <a:rPr lang="ru-RU" sz="1350" spc="1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научных,</a:t>
            </a:r>
            <a:r>
              <a:rPr lang="ru-RU" sz="1350" spc="16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инновационных</a:t>
            </a:r>
            <a:r>
              <a:rPr lang="ru-RU" sz="1350" spc="17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1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образовательных</a:t>
            </a:r>
            <a:r>
              <a:rPr lang="ru-RU" sz="1350" spc="1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программ</a:t>
            </a:r>
            <a:r>
              <a:rPr lang="ru-RU" sz="1350" spc="18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18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проектов</a:t>
            </a:r>
            <a:r>
              <a:rPr lang="ru-RU" sz="1350" spc="19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</a:t>
            </a:r>
            <a:r>
              <a:rPr lang="ru-RU" sz="1350" spc="2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стратегическими</a:t>
            </a:r>
            <a:r>
              <a:rPr lang="ru-RU" sz="1350" spc="2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партнерами</a:t>
            </a:r>
            <a:r>
              <a:rPr lang="ru-RU" sz="1350" spc="18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</a:t>
            </a:r>
            <a:r>
              <a:rPr lang="ru-RU" sz="1350" spc="19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привлечением</a:t>
            </a:r>
            <a:r>
              <a:rPr lang="ru-RU" sz="1350" spc="18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их</a:t>
            </a:r>
            <a:r>
              <a:rPr lang="ru-RU" sz="1350" spc="1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кадровых,</a:t>
            </a:r>
            <a:r>
              <a:rPr lang="ru-RU" sz="1350" spc="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технологических</a:t>
            </a:r>
            <a:r>
              <a:rPr lang="ru-RU" sz="1350" spc="6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7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интеллектуальных</a:t>
            </a:r>
            <a:r>
              <a:rPr lang="ru-RU" sz="1350" spc="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ресурсов</a:t>
            </a:r>
            <a:r>
              <a:rPr lang="ru-RU" sz="1350" spc="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для</a:t>
            </a:r>
            <a:r>
              <a:rPr lang="ru-RU" sz="1350" spc="6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практико-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ориентированной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подготовки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студентов.</a:t>
            </a:r>
            <a:endParaRPr lang="ru-RU" sz="1350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Формирование</a:t>
            </a:r>
            <a:r>
              <a:rPr lang="ru-RU" sz="1350" spc="2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конкурентоспособного</a:t>
            </a:r>
            <a:r>
              <a:rPr lang="ru-RU" sz="1350" spc="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сектора</a:t>
            </a:r>
            <a:r>
              <a:rPr lang="ru-RU" sz="1350" spc="3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исследований</a:t>
            </a:r>
            <a:r>
              <a:rPr lang="ru-RU" sz="1350" spc="34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12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разработок:</a:t>
            </a:r>
            <a:r>
              <a:rPr lang="ru-RU" sz="1350" spc="2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развитие</a:t>
            </a:r>
            <a:r>
              <a:rPr lang="ru-RU" sz="1350" spc="2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институтов</a:t>
            </a:r>
            <a:r>
              <a:rPr lang="ru-RU" sz="1350" spc="20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использования</a:t>
            </a:r>
            <a:r>
              <a:rPr lang="ru-RU" sz="1350" spc="2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результатов</a:t>
            </a:r>
            <a:r>
              <a:rPr lang="ru-RU" sz="1350" spc="20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исследований;</a:t>
            </a:r>
            <a:r>
              <a:rPr lang="ru-RU" sz="1350" spc="22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развитие</a:t>
            </a:r>
            <a:r>
              <a:rPr lang="ru-RU" sz="1350" spc="3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эффективной</a:t>
            </a:r>
            <a:r>
              <a:rPr lang="ru-RU" sz="1350" spc="2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инновационной</a:t>
            </a:r>
            <a:r>
              <a:rPr lang="ru-RU" sz="1350" spc="2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среды,</a:t>
            </a:r>
            <a:r>
              <a:rPr lang="ru-RU" sz="1350" spc="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обеспечивающей</a:t>
            </a:r>
            <a:r>
              <a:rPr lang="ru-RU" sz="1350" spc="3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взаимодействие</a:t>
            </a:r>
            <a:r>
              <a:rPr lang="ru-RU" sz="1350" spc="19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сектора</a:t>
            </a:r>
            <a:r>
              <a:rPr lang="ru-RU" sz="1350" spc="10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исследований</a:t>
            </a:r>
            <a:r>
              <a:rPr lang="ru-RU" sz="1350" spc="1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1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разработок</a:t>
            </a:r>
            <a:r>
              <a:rPr lang="ru-RU" sz="1350" spc="11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</a:t>
            </a:r>
            <a:r>
              <a:rPr lang="ru-RU" sz="1350" spc="12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образовательными,</a:t>
            </a:r>
            <a:r>
              <a:rPr lang="ru-RU" sz="1350" spc="1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научно-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исследовательскими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учреждениями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и</a:t>
            </a:r>
            <a:r>
              <a:rPr lang="ru-RU" sz="1350" spc="-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частными</a:t>
            </a:r>
            <a:r>
              <a:rPr lang="ru-RU" sz="1350" spc="-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организациями.</a:t>
            </a:r>
            <a:endParaRPr lang="ru-RU" sz="1350" spc="5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Укрепление</a:t>
            </a:r>
            <a:r>
              <a:rPr lang="ru-RU" sz="1350" spc="3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научно-исследовательской</a:t>
            </a:r>
            <a:r>
              <a:rPr lang="ru-RU" sz="1350" spc="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базы</a:t>
            </a:r>
            <a:r>
              <a:rPr lang="ru-RU" sz="1350" spc="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университета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3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</a:t>
            </a:r>
            <a:r>
              <a:rPr lang="ru-RU" sz="1350" spc="23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привлечением</a:t>
            </a:r>
            <a:r>
              <a:rPr lang="ru-RU" sz="1350" spc="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международных</a:t>
            </a:r>
            <a:r>
              <a:rPr lang="ru-RU" sz="1350" spc="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4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казахстанских</a:t>
            </a:r>
            <a:r>
              <a:rPr lang="ru-RU" sz="1350" spc="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источников</a:t>
            </a:r>
            <a:r>
              <a:rPr lang="ru-RU" sz="1350" spc="4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научно-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технической</a:t>
            </a:r>
            <a:r>
              <a:rPr lang="ru-RU" sz="1350" spc="-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информации.</a:t>
            </a: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Повышение</a:t>
            </a:r>
            <a:r>
              <a:rPr lang="ru-RU" sz="1350" spc="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конкурентоспособности</a:t>
            </a:r>
            <a:r>
              <a:rPr lang="ru-RU" sz="1350" spc="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научных</a:t>
            </a:r>
            <a:r>
              <a:rPr lang="ru-RU" sz="1350" spc="8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исследований</a:t>
            </a:r>
            <a:r>
              <a:rPr lang="ru-RU" sz="1350" spc="8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</a:t>
            </a:r>
            <a:r>
              <a:rPr lang="ru-RU" sz="1350" spc="7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интеграция</a:t>
            </a:r>
            <a:r>
              <a:rPr lang="ru-RU" sz="1350" spc="1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университета</a:t>
            </a:r>
            <a:r>
              <a:rPr lang="ru-RU" sz="135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в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международное</a:t>
            </a:r>
            <a:r>
              <a:rPr lang="ru-RU" sz="1350" spc="-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исследовательское</a:t>
            </a:r>
            <a:r>
              <a:rPr lang="ru-RU" sz="1350" spc="-1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350" spc="-5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пространство.</a:t>
            </a:r>
            <a:endParaRPr lang="ru-RU" sz="1350" dirty="0">
              <a:effectLst/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5BC5B4FB-7DCF-45B1-BCAB-1F20612A72C3}"/>
              </a:ext>
            </a:extLst>
          </p:cNvPr>
          <p:cNvSpPr/>
          <p:nvPr/>
        </p:nvSpPr>
        <p:spPr>
          <a:xfrm>
            <a:off x="9648826" y="1460599"/>
            <a:ext cx="199072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5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Основание-«Стратегия развития  </a:t>
            </a:r>
            <a:r>
              <a:rPr lang="en-US" sz="135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Caspian University</a:t>
            </a:r>
            <a:r>
              <a:rPr lang="ru-RU" sz="135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на 2021 - 2025 годы «С</a:t>
            </a:r>
            <a:r>
              <a:rPr lang="en-US" sz="1350" i="1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aspian</a:t>
            </a:r>
            <a:r>
              <a:rPr lang="en-US" sz="135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Dream</a:t>
            </a:r>
            <a:r>
              <a:rPr lang="ru-RU" sz="135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2025», </a:t>
            </a:r>
            <a:endParaRPr lang="en-US" sz="135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endParaRPr lang="ru-RU" sz="135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r>
              <a:rPr lang="ru-RU" sz="135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Раздел </a:t>
            </a:r>
            <a:r>
              <a:rPr lang="ru-RU" sz="135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5. «Стратегически цели, задачи, ожидаемые результаты», подраздел «Стратегическая цель 2. Научное и инновационное развитие», пункт «Ожидаемые результаты», </a:t>
            </a:r>
            <a:endParaRPr lang="en-US" sz="135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r>
              <a:rPr lang="ru-RU" sz="135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стр.24 </a:t>
            </a:r>
            <a:r>
              <a:rPr lang="ru-RU" sz="135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- 25</a:t>
            </a:r>
            <a:endParaRPr lang="ru-RU" sz="135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366221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Целевые индикаторы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6</a:t>
            </a:fld>
            <a:endParaRPr lang="ru-RU" alt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FE4692DB-3D18-488E-A202-161FCDCDA3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738656"/>
              </p:ext>
            </p:extLst>
          </p:nvPr>
        </p:nvGraphicFramePr>
        <p:xfrm>
          <a:off x="377825" y="1444422"/>
          <a:ext cx="8730664" cy="459747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565148">
                  <a:extLst>
                    <a:ext uri="{9D8B030D-6E8A-4147-A177-3AD203B41FA5}">
                      <a16:colId xmlns:a16="http://schemas.microsoft.com/office/drawing/2014/main" xmlns="" val="3386197160"/>
                    </a:ext>
                  </a:extLst>
                </a:gridCol>
                <a:gridCol w="6409046">
                  <a:extLst>
                    <a:ext uri="{9D8B030D-6E8A-4147-A177-3AD203B41FA5}">
                      <a16:colId xmlns:a16="http://schemas.microsoft.com/office/drawing/2014/main" xmlns="" val="1980704574"/>
                    </a:ext>
                  </a:extLst>
                </a:gridCol>
                <a:gridCol w="749378">
                  <a:extLst>
                    <a:ext uri="{9D8B030D-6E8A-4147-A177-3AD203B41FA5}">
                      <a16:colId xmlns:a16="http://schemas.microsoft.com/office/drawing/2014/main" xmlns="" val="2985763673"/>
                    </a:ext>
                  </a:extLst>
                </a:gridCol>
                <a:gridCol w="1007092">
                  <a:extLst>
                    <a:ext uri="{9D8B030D-6E8A-4147-A177-3AD203B41FA5}">
                      <a16:colId xmlns:a16="http://schemas.microsoft.com/office/drawing/2014/main" xmlns="" val="1114568459"/>
                    </a:ext>
                  </a:extLst>
                </a:gridCol>
              </a:tblGrid>
              <a:tr h="303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№ 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Целевые      индикаторы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Ед.изм.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202</a:t>
                      </a:r>
                      <a:r>
                        <a:rPr lang="en-US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4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год</a:t>
                      </a: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xmlns="" val="4047504429"/>
                  </a:ext>
                </a:extLst>
              </a:tr>
              <a:tr h="35281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Наличие научно-исследовательских подразделений, всего</a:t>
                      </a:r>
                    </a:p>
                  </a:txBody>
                  <a:tcPr marL="44101" marR="44101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17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xmlns="" val="2575834540"/>
                  </a:ext>
                </a:extLst>
              </a:tr>
              <a:tr h="117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институтов </a:t>
                      </a:r>
                    </a:p>
                  </a:txBody>
                  <a:tcPr marL="44101" marR="441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5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xmlns="" val="4179967023"/>
                  </a:ext>
                </a:extLst>
              </a:tr>
              <a:tr h="117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центров </a:t>
                      </a:r>
                    </a:p>
                  </a:txBody>
                  <a:tcPr marL="44101" marR="441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xmlns="" val="3539322991"/>
                  </a:ext>
                </a:extLst>
              </a:tr>
              <a:tr h="117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лабораторий </a:t>
                      </a:r>
                    </a:p>
                  </a:txBody>
                  <a:tcPr marL="44101" marR="441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xmlns="" val="2945532827"/>
                  </a:ext>
                </a:extLst>
              </a:tr>
              <a:tr h="352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реализуемых научных проектов (грантовых, ПЦФ и др.)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xmlns="" val="4006525401"/>
                  </a:ext>
                </a:extLst>
              </a:tr>
              <a:tr h="705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научных публикаций в рейтинговых изданий, </a:t>
                      </a:r>
                      <a:r>
                        <a:rPr lang="ru-RU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индексируемых в базах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Scopus</a:t>
                      </a:r>
                      <a:r>
                        <a:rPr lang="ru-RU" sz="1400" spc="5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и 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Web of Science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(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Clarivate Analytics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50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xmlns="" val="73317062"/>
                  </a:ext>
                </a:extLst>
              </a:tr>
              <a:tr h="470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международных исследовательских проектов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4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xmlns="" val="405438596"/>
                  </a:ext>
                </a:extLst>
              </a:tr>
              <a:tr h="470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международных ученых, вовлеченных в исследования 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CU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9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xmlns="" val="2410465849"/>
                  </a:ext>
                </a:extLst>
              </a:tr>
              <a:tr h="470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ежегодных международных научных конференций, проводимых 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CU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6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xmlns="" val="2073714726"/>
                  </a:ext>
                </a:extLst>
              </a:tr>
              <a:tr h="399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опубликованных монографий 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25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xmlns="" val="1565867627"/>
                  </a:ext>
                </a:extLst>
              </a:tr>
              <a:tr h="235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Количество научных журналов издаваемых в 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CU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ед.</a:t>
                      </a: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Arial" pitchFamily="34" charset="0"/>
                        <a:ea typeface="Cambria" panose="02040503050406030204" pitchFamily="18" charset="0"/>
                        <a:cs typeface="Arial" pitchFamily="34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xmlns="" val="2421822356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B2F5158-D1B3-4EB8-9958-A2E60C9A50B1}"/>
              </a:ext>
            </a:extLst>
          </p:cNvPr>
          <p:cNvSpPr/>
          <p:nvPr/>
        </p:nvSpPr>
        <p:spPr>
          <a:xfrm>
            <a:off x="9108490" y="1413312"/>
            <a:ext cx="24567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>
              <a:spcAft>
                <a:spcPts val="0"/>
              </a:spcAft>
            </a:pP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Основание- «Стратегия развития  </a:t>
            </a:r>
            <a:r>
              <a:rPr lang="en-US" sz="16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Caspian University</a:t>
            </a: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на 2021 - 2025 годы «С</a:t>
            </a:r>
            <a:r>
              <a:rPr lang="en-US" sz="1600" i="1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aspian</a:t>
            </a:r>
            <a:r>
              <a:rPr lang="en-US" sz="16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Dream</a:t>
            </a: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2025»,  </a:t>
            </a: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           </a:t>
            </a:r>
          </a:p>
          <a:p>
            <a:pPr marL="85725">
              <a:spcAft>
                <a:spcPts val="0"/>
              </a:spcAft>
            </a:pPr>
            <a:endParaRPr lang="ru-RU" sz="1600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85725">
              <a:spcAft>
                <a:spcPts val="0"/>
              </a:spcAft>
            </a:pP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Раздел </a:t>
            </a: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6. Целевые индикаторы, пункт «Стратегическая цель 2. Научное и инновационное развитие», в плановом периоде на </a:t>
            </a: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2024 год)</a:t>
            </a:r>
            <a:endParaRPr lang="en-US" sz="1600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85725">
              <a:spcAft>
                <a:spcPts val="0"/>
              </a:spcAft>
            </a:pPr>
            <a:r>
              <a:rPr lang="ru-RU" sz="1600" i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стр</a:t>
            </a:r>
            <a:r>
              <a:rPr lang="en-US" sz="16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.32</a:t>
            </a:r>
            <a:endParaRPr lang="ru-RU" sz="1600" dirty="0"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911914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7</a:t>
            </a:fld>
            <a:endParaRPr lang="ru-RU" alt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738F0F1-286D-407F-BCDC-269C85520D4A}"/>
              </a:ext>
            </a:extLst>
          </p:cNvPr>
          <p:cNvSpPr/>
          <p:nvPr/>
        </p:nvSpPr>
        <p:spPr>
          <a:xfrm>
            <a:off x="377825" y="1564887"/>
            <a:ext cx="11110912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План состоит из шести разделов: </a:t>
            </a:r>
          </a:p>
          <a:p>
            <a:pPr marL="450215" algn="just">
              <a:spcAft>
                <a:spcPts val="0"/>
              </a:spcAft>
            </a:pPr>
            <a:endParaRPr lang="ru-RU" sz="1600" dirty="0">
              <a:solidFill>
                <a:srgbClr val="00000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первый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 	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«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Организация научно-исследовательской работы. Общий раздел»;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второй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	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«</a:t>
            </a:r>
            <a:r>
              <a:rPr lang="kk-KZ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</a:t>
            </a:r>
            <a:r>
              <a:rPr lang="ru-RU" sz="1600" dirty="0" err="1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ыполнение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научных и научно-технических программ / проектов  по фундаментальным 		исследованиям / прикладным исследованиям»,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третий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   	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«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Организация научно-исследовательской работы ППС и сотрудников»;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четвертый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	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«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Организации подготовки научных кадров и научно-исследовательской работы докторантов, 		магистрантов»;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пятый 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   	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«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Организация научно-исследовательской работы студентов»,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шестой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  	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«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Организация научно-исследовательской инфраструктуры, сервиса и др.»,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седьмой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  	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«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Организация и участие в междисциплинарных и прочих исследованиях».</a:t>
            </a:r>
            <a:endParaRPr lang="ru-RU" sz="1600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450215" algn="just">
              <a:spcAft>
                <a:spcPts val="0"/>
              </a:spcAft>
            </a:pPr>
            <a:endParaRPr lang="ru-RU" sz="1600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450215" algn="just">
              <a:spcAft>
                <a:spcPts val="0"/>
              </a:spcAft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Основные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мероприятия научно-исследовательской работы 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CU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на  2024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год разработаны в контексте важнейших мер по реализации  </a:t>
            </a:r>
          </a:p>
          <a:p>
            <a:pPr marL="735965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Государственной программы развития образования и науки Республики Казахстан на 2020 – 2025 годы     </a:t>
            </a: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735965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Стратегии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развития 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Caspian University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 на 2021 - 2025 годы «С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aspian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Dream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2025»,</a:t>
            </a:r>
          </a:p>
          <a:p>
            <a:pPr marL="735965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Законопроекта «О науке и технологической политике»                                                                    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endParaRPr lang="ru-RU" sz="1800" dirty="0">
              <a:solidFill>
                <a:srgbClr val="000000"/>
              </a:solidFill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983652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8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B8E19943-B053-410B-966F-9DE9129DBC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253881"/>
              </p:ext>
            </p:extLst>
          </p:nvPr>
        </p:nvGraphicFramePr>
        <p:xfrm>
          <a:off x="413657" y="1445760"/>
          <a:ext cx="10984593" cy="4789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2257">
                  <a:extLst>
                    <a:ext uri="{9D8B030D-6E8A-4147-A177-3AD203B41FA5}">
                      <a16:colId xmlns:a16="http://schemas.microsoft.com/office/drawing/2014/main" xmlns="" val="3821788583"/>
                    </a:ext>
                  </a:extLst>
                </a:gridCol>
                <a:gridCol w="3598026"/>
                <a:gridCol w="2519746">
                  <a:extLst>
                    <a:ext uri="{9D8B030D-6E8A-4147-A177-3AD203B41FA5}">
                      <a16:colId xmlns:a16="http://schemas.microsoft.com/office/drawing/2014/main" xmlns="" val="4066197641"/>
                    </a:ext>
                  </a:extLst>
                </a:gridCol>
                <a:gridCol w="1001485"/>
                <a:gridCol w="1110343">
                  <a:extLst>
                    <a:ext uri="{9D8B030D-6E8A-4147-A177-3AD203B41FA5}">
                      <a16:colId xmlns:a16="http://schemas.microsoft.com/office/drawing/2014/main" xmlns="" val="2988680183"/>
                    </a:ext>
                  </a:extLst>
                </a:gridCol>
                <a:gridCol w="2112736"/>
              </a:tblGrid>
              <a:tr h="7088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№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пп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раз-дела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Наименование мероприятия,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раздела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4445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Индикаторы   результативности 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75640" algn="ctr"/>
                        </a:tabLs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Сроки выполнения   в текущем году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75640" algn="ctr"/>
                        </a:tabLs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(начало–окончание)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Ответ. исполнитель, соисполнители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116596"/>
                  </a:ext>
                </a:extLst>
              </a:tr>
              <a:tr h="236299">
                <a:tc gridSpan="6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 Организация научно-исследовательской работы. Общий раздел.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0677777"/>
                  </a:ext>
                </a:extLst>
              </a:tr>
              <a:tr h="835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1.1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Подготовка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 утверждение Отчета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 научно-исследовательской деятельности 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CU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за 2023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год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Отчет по НИР  за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2023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год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февраль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 проректор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   деканы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ВШ, зам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. деканы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 НИР, координатор ОСИК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305049"/>
                  </a:ext>
                </a:extLst>
              </a:tr>
              <a:tr h="880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1.2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Подготовка и утверждение  Отчетов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 научно-исследовательской деятельности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ВШ, институтов</a:t>
                      </a:r>
                      <a:r>
                        <a:rPr lang="ru-RU" sz="1400" baseline="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и академии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за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2023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год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Отчет по НИР высших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школ,</a:t>
                      </a:r>
                      <a:r>
                        <a:rPr lang="ru-RU" sz="1400" baseline="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институтов</a:t>
                      </a:r>
                      <a:r>
                        <a:rPr lang="ru-RU" sz="1400" baseline="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и академии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за 2023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год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НиСР, деканы ВШ, зам.деканы по НИР,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координатор ОСИК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80127765"/>
                  </a:ext>
                </a:extLst>
              </a:tr>
              <a:tr h="1043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1.3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955"/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Рассмотрение и утверждение планов научно-исследовательской работы основных организационных единиц университета на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202</a:t>
                      </a:r>
                      <a:r>
                        <a:rPr lang="en-US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4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год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Планы НИР ВШ, институтов, центров на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2024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год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февраль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, деканы ВШ, зам. деканы по НИР, руководители институтов, центров, координатор ОСИК</a:t>
                      </a: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9086060"/>
                  </a:ext>
                </a:extLst>
              </a:tr>
              <a:tr h="10432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1.4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955"/>
                      <a:r>
                        <a:rPr lang="ru-RU" sz="1400" dirty="0" smtClean="0"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Рассмотрение и  утверждение  Кодекса исследовательской этики </a:t>
                      </a:r>
                      <a:r>
                        <a:rPr lang="en-US" sz="1400" dirty="0" smtClean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r>
                        <a:rPr lang="ru-RU" sz="1400" dirty="0" smtClean="0"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.  Создание Комиссии по исследовательской этике университета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ВНД </a:t>
                      </a:r>
                      <a:r>
                        <a:rPr lang="en-US" sz="1400" dirty="0" smtClean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r>
                        <a:rPr lang="ru-RU" sz="1400" dirty="0" smtClean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 </a:t>
                      </a:r>
                      <a:r>
                        <a:rPr lang="ru-RU" sz="1400" dirty="0" smtClean="0"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кодексу исследовательской этики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февраль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апрель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                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152929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9</a:t>
            </a:fld>
            <a:endParaRPr lang="ru-RU" alt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1C3B2CDB-C4B1-4C8B-BC06-83FA212B9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009473"/>
              </p:ext>
            </p:extLst>
          </p:nvPr>
        </p:nvGraphicFramePr>
        <p:xfrm>
          <a:off x="422275" y="1443432"/>
          <a:ext cx="10975975" cy="4824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1868">
                  <a:extLst>
                    <a:ext uri="{9D8B030D-6E8A-4147-A177-3AD203B41FA5}">
                      <a16:colId xmlns:a16="http://schemas.microsoft.com/office/drawing/2014/main" xmlns="" val="287502009"/>
                    </a:ext>
                  </a:extLst>
                </a:gridCol>
                <a:gridCol w="3647000">
                  <a:extLst>
                    <a:ext uri="{9D8B030D-6E8A-4147-A177-3AD203B41FA5}">
                      <a16:colId xmlns:a16="http://schemas.microsoft.com/office/drawing/2014/main" xmlns="" val="243176257"/>
                    </a:ext>
                  </a:extLst>
                </a:gridCol>
                <a:gridCol w="2622352">
                  <a:extLst>
                    <a:ext uri="{9D8B030D-6E8A-4147-A177-3AD203B41FA5}">
                      <a16:colId xmlns:a16="http://schemas.microsoft.com/office/drawing/2014/main" xmlns="" val="429022728"/>
                    </a:ext>
                  </a:extLst>
                </a:gridCol>
                <a:gridCol w="1054026">
                  <a:extLst>
                    <a:ext uri="{9D8B030D-6E8A-4147-A177-3AD203B41FA5}">
                      <a16:colId xmlns:a16="http://schemas.microsoft.com/office/drawing/2014/main" xmlns="" val="1543781795"/>
                    </a:ext>
                  </a:extLst>
                </a:gridCol>
                <a:gridCol w="1113050">
                  <a:extLst>
                    <a:ext uri="{9D8B030D-6E8A-4147-A177-3AD203B41FA5}">
                      <a16:colId xmlns:a16="http://schemas.microsoft.com/office/drawing/2014/main" xmlns="" val="493915422"/>
                    </a:ext>
                  </a:extLst>
                </a:gridCol>
                <a:gridCol w="1927679">
                  <a:extLst>
                    <a:ext uri="{9D8B030D-6E8A-4147-A177-3AD203B41FA5}">
                      <a16:colId xmlns:a16="http://schemas.microsoft.com/office/drawing/2014/main" xmlns="" val="2386676281"/>
                    </a:ext>
                  </a:extLst>
                </a:gridCol>
              </a:tblGrid>
              <a:tr h="19689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1.5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Организация участия в международных, региональных, национальных программах, в т.ч. на условиях государственных закупок, по проведению научных исследований и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экспертизы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1.Количество поданных заявок на участие в конкурсах по проведению научных исследований и изысканий – не менее 1 по ВШ;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2.Количество выигранных заявок в конкурсах на проведение научных исследований и изысканий – не менее 1 по ВШ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.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январь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НиСР, деканы ВШ, руководители институтов, центров</a:t>
                      </a: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1381566"/>
                  </a:ext>
                </a:extLst>
              </a:tr>
              <a:tr h="9844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1.6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Организация проведения инициативных исследований и научных проектов, в том числе по заказу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st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a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keholder</a:t>
                      </a:r>
                      <a:r>
                        <a:rPr lang="en-US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s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 Отчеты о проведении НИР;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2. Подтвержденный объем финансирования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февраль</a:t>
                      </a: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декабрь</a:t>
                      </a: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НиР, деканы ВШ, руководители институтов, центров</a:t>
                      </a: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15320522"/>
                  </a:ext>
                </a:extLst>
              </a:tr>
              <a:tr h="1587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1.7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Подготовка и проведение Международной научной конференции студентов и молодых ученых </a:t>
                      </a:r>
                      <a:r>
                        <a:rPr lang="en-US" sz="1400" dirty="0" smtClean="0"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endParaRPr lang="ru-RU" sz="1400" dirty="0">
                        <a:effectLst/>
                        <a:latin typeface="Arial" pitchFamily="34" charset="0"/>
                        <a:ea typeface="Cambria" pitchFamily="18" charset="0"/>
                        <a:cs typeface="Arial" pitchFamily="34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1. Проведение не менее 1-й конференции КОУ, с выпуском Сборника работ конференции,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2. Проведение не менее 1-й конференции в ВШ, с выпуском Сборника работ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конференции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март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апрель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НиСР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ea typeface="Cambria" pitchFamily="18" charset="0"/>
                          <a:cs typeface="Arial" pitchFamily="34" charset="0"/>
                        </a:rPr>
                        <a:t> , деканы ВШ, председатели СНК, СНО и СМУ, рук. ДМ и ДРС</a:t>
                      </a: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5377162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Caspian University,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План НИР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202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412620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9819</TotalTime>
  <Words>2625</Words>
  <Application>Microsoft Office PowerPoint</Application>
  <PresentationFormat>Произвольный</PresentationFormat>
  <Paragraphs>495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         ПЛАН                                                  научно-исследовательской работы на 2024 год  </vt:lpstr>
      <vt:lpstr>          </vt:lpstr>
      <vt:lpstr>          </vt:lpstr>
      <vt:lpstr>Стратегические  цели  и  задачи</vt:lpstr>
      <vt:lpstr>Стратегические ожидания </vt:lpstr>
      <vt:lpstr>Целевые индикаторы</vt:lpstr>
      <vt:lpstr>Структура</vt:lpstr>
      <vt:lpstr>План</vt:lpstr>
      <vt:lpstr>План</vt:lpstr>
      <vt:lpstr>План</vt:lpstr>
      <vt:lpstr>План</vt:lpstr>
      <vt:lpstr>План</vt:lpstr>
      <vt:lpstr>План</vt:lpstr>
      <vt:lpstr>План</vt:lpstr>
      <vt:lpstr>План</vt:lpstr>
      <vt:lpstr>План</vt:lpstr>
      <vt:lpstr>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Yem Alexander</dc:creator>
  <cp:lastModifiedBy>Azat</cp:lastModifiedBy>
  <cp:revision>669</cp:revision>
  <cp:lastPrinted>2021-02-17T08:44:08Z</cp:lastPrinted>
  <dcterms:created xsi:type="dcterms:W3CDTF">2014-08-19T16:21:30Z</dcterms:created>
  <dcterms:modified xsi:type="dcterms:W3CDTF">2024-02-01T05:45:30Z</dcterms:modified>
</cp:coreProperties>
</file>