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9"/>
  </p:notesMasterIdLst>
  <p:sldIdLst>
    <p:sldId id="287" r:id="rId2"/>
    <p:sldId id="456" r:id="rId3"/>
    <p:sldId id="348" r:id="rId4"/>
    <p:sldId id="349" r:id="rId5"/>
    <p:sldId id="342" r:id="rId6"/>
    <p:sldId id="350" r:id="rId7"/>
    <p:sldId id="347" r:id="rId8"/>
    <p:sldId id="346" r:id="rId9"/>
    <p:sldId id="457" r:id="rId10"/>
    <p:sldId id="458" r:id="rId11"/>
    <p:sldId id="459" r:id="rId12"/>
    <p:sldId id="465" r:id="rId13"/>
    <p:sldId id="466" r:id="rId14"/>
    <p:sldId id="467" r:id="rId15"/>
    <p:sldId id="468" r:id="rId16"/>
    <p:sldId id="460" r:id="rId17"/>
    <p:sldId id="288" r:id="rId18"/>
  </p:sldIdLst>
  <p:sldSz cx="12192000" cy="6858000"/>
  <p:notesSz cx="6858000" cy="99472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3011"/>
    <a:srgbClr val="F06140"/>
    <a:srgbClr val="E35C3D"/>
    <a:srgbClr val="727174"/>
    <a:srgbClr val="16C804"/>
    <a:srgbClr val="7E00C0"/>
    <a:srgbClr val="FF3300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7" autoAdjust="0"/>
    <p:restoredTop sz="99339" autoAdjust="0"/>
  </p:normalViewPr>
  <p:slideViewPr>
    <p:cSldViewPr snapToGrid="0">
      <p:cViewPr>
        <p:scale>
          <a:sx n="70" d="100"/>
          <a:sy n="70" d="100"/>
        </p:scale>
        <p:origin x="1061" y="4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5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682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682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E892695-57BE-4D10-8FF1-4994CA34EEEE}" type="datetimeFigureOut">
              <a:rPr lang="ru-RU"/>
              <a:pPr>
                <a:defRPr/>
              </a:pPr>
              <a:t>24.02.2022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2713" y="746125"/>
            <a:ext cx="66325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51" tIns="45926" rIns="91851" bIns="4592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25592"/>
            <a:ext cx="5487041" cy="4475956"/>
          </a:xfrm>
          <a:prstGeom prst="rect">
            <a:avLst/>
          </a:prstGeom>
        </p:spPr>
        <p:txBody>
          <a:bodyPr vert="horz" lIns="91851" tIns="45926" rIns="91851" bIns="45926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003"/>
            <a:ext cx="2972547" cy="497682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8003"/>
            <a:ext cx="2972547" cy="497682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F5F4668-B8B1-47D9-B9B2-79979F2A41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5910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2B4C5-F6B6-4B20-A399-76B71E77DB1A}" type="datetime1">
              <a:rPr lang="ru-RU"/>
              <a:pPr>
                <a:defRPr/>
              </a:pPr>
              <a:t>24.02.2022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A0840-A83D-4E85-B51D-F1C90AB8B2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6E481-B94B-43ED-A061-EB5C94B41D1E}" type="datetime1">
              <a:rPr lang="ru-RU"/>
              <a:pPr>
                <a:defRPr/>
              </a:pPr>
              <a:t>24.02.2022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E6A41-C3C6-4FF7-BB36-F66AFEBBEC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CB6E1-40A6-444D-8008-B74228263AEE}" type="datetime1">
              <a:rPr lang="ru-RU"/>
              <a:pPr>
                <a:defRPr/>
              </a:pPr>
              <a:t>24.02.2022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18FD3-1DED-4E2A-B528-F8B1B21411F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83EE2-B0F2-46A4-9FFE-799F9A8C76B4}" type="datetime1">
              <a:rPr lang="ru-RU"/>
              <a:pPr>
                <a:defRPr/>
              </a:pPr>
              <a:t>24.02.2022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483F1-C89D-4A50-8A3B-10B2B160F6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61F50-6218-4975-A958-49688C3A2A44}" type="datetime1">
              <a:rPr lang="ru-RU"/>
              <a:pPr>
                <a:defRPr/>
              </a:pPr>
              <a:t>24.02.2022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A345A-AFE5-4DBA-AD85-4615D37B27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69E0B-3926-4F8E-8CA7-52B518CF45C4}" type="datetime1">
              <a:rPr lang="ru-RU"/>
              <a:pPr>
                <a:defRPr/>
              </a:pPr>
              <a:t>24.02.2022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D4EE1-E4A1-4A48-9C8B-03F3A9841B2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2F25C-D9BB-4462-8889-0F5CE3177D36}" type="datetime1">
              <a:rPr lang="ru-RU"/>
              <a:pPr>
                <a:defRPr/>
              </a:pPr>
              <a:t>24.02.2022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1AFCB-EA2D-432A-B0C0-C5AFFB1209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66C4F-A0CB-4DB5-AC94-3D5A1021ED33}" type="datetime1">
              <a:rPr lang="ru-RU"/>
              <a:pPr>
                <a:defRPr/>
              </a:pPr>
              <a:t>24.02.2022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C3A52-F184-4869-86F1-9EB845C6F8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BE3DF-8A59-403A-B38F-2BA7C5A63C06}" type="datetime1">
              <a:rPr lang="ru-RU"/>
              <a:pPr>
                <a:defRPr/>
              </a:pPr>
              <a:t>24.02.2022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CF4CB-BD37-4032-A873-1BF0ECAF606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3B2BD-C0BE-4590-B8CB-5F88A925FE0D}" type="datetime1">
              <a:rPr lang="ru-RU"/>
              <a:pPr>
                <a:defRPr/>
              </a:pPr>
              <a:t>24.02.2022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F2088-8E05-49BE-8ED4-B466333F11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676E0-3B7D-42B1-BB24-8F302405E730}" type="datetime1">
              <a:rPr lang="ru-RU"/>
              <a:pPr>
                <a:defRPr/>
              </a:pPr>
              <a:t>24.02.2022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7CF59-79E0-438E-9FE3-5E03834FB3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238BEC5-F8DC-485C-89B3-BA9E4B482910}" type="datetime1">
              <a:rPr lang="ru-RU"/>
              <a:pPr>
                <a:defRPr/>
              </a:pPr>
              <a:t>24.02.2022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F461F0E-38D5-4FF4-A5D6-B07C13C6FC1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62338" y="2827338"/>
            <a:ext cx="8169275" cy="2009775"/>
          </a:xfrm>
        </p:spPr>
        <p:txBody>
          <a:bodyPr rtlCol="0">
            <a:noAutofit/>
          </a:bodyPr>
          <a:lstStyle/>
          <a:p>
            <a:pPr algn="r"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4000" b="1" spc="3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ПЛАН                                                  научно-исследовательской </a:t>
            </a:r>
            <a:br>
              <a:rPr lang="ru-RU" sz="4000" b="1" spc="3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4000" b="1" spc="3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работы</a:t>
            </a:r>
            <a:br>
              <a:rPr lang="ru-RU" sz="4000" b="1" spc="3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4000" b="1" spc="3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Box 6"/>
          <p:cNvSpPr txBox="1">
            <a:spLocks noChangeArrowheads="1"/>
          </p:cNvSpPr>
          <p:nvPr/>
        </p:nvSpPr>
        <p:spPr bwMode="auto">
          <a:xfrm>
            <a:off x="754063" y="5767388"/>
            <a:ext cx="40909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dirty="0">
                <a:solidFill>
                  <a:srgbClr val="727174"/>
                </a:solidFill>
              </a:rPr>
              <a:t>050021, </a:t>
            </a:r>
            <a:r>
              <a:rPr lang="ru-RU" altLang="ru-RU" sz="1200" dirty="0" err="1">
                <a:solidFill>
                  <a:srgbClr val="727174"/>
                </a:solidFill>
              </a:rPr>
              <a:t>г.Алматы</a:t>
            </a:r>
            <a:r>
              <a:rPr lang="ru-RU" altLang="ru-RU" sz="1200" dirty="0">
                <a:solidFill>
                  <a:srgbClr val="727174"/>
                </a:solidFill>
              </a:rPr>
              <a:t>, </a:t>
            </a:r>
            <a:r>
              <a:rPr lang="ru-RU" altLang="ru-RU" sz="1200" dirty="0" err="1">
                <a:solidFill>
                  <a:srgbClr val="727174"/>
                </a:solidFill>
              </a:rPr>
              <a:t>пр.Достык</a:t>
            </a:r>
            <a:r>
              <a:rPr lang="ru-RU" altLang="ru-RU" sz="1200" dirty="0">
                <a:solidFill>
                  <a:srgbClr val="727174"/>
                </a:solidFill>
              </a:rPr>
              <a:t>, 85а, </a:t>
            </a:r>
          </a:p>
          <a:p>
            <a:r>
              <a:rPr lang="ru-RU" altLang="ru-RU" sz="1200" dirty="0">
                <a:solidFill>
                  <a:srgbClr val="727174"/>
                </a:solidFill>
              </a:rPr>
              <a:t>Тел.:  +7 (727)3231009;   факс: 2506930,                                                        </a:t>
            </a:r>
          </a:p>
          <a:p>
            <a:r>
              <a:rPr lang="ru-RU" altLang="ru-RU" sz="1200" dirty="0">
                <a:solidFill>
                  <a:srgbClr val="727174"/>
                </a:solidFill>
              </a:rPr>
              <a:t> </a:t>
            </a:r>
            <a:r>
              <a:rPr lang="ru-RU" altLang="ru-RU" sz="1200" dirty="0" err="1">
                <a:solidFill>
                  <a:srgbClr val="727174"/>
                </a:solidFill>
              </a:rPr>
              <a:t>e-mail</a:t>
            </a:r>
            <a:r>
              <a:rPr lang="ru-RU" altLang="ru-RU" sz="1200" dirty="0">
                <a:solidFill>
                  <a:srgbClr val="727174"/>
                </a:solidFill>
              </a:rPr>
              <a:t>:  </a:t>
            </a:r>
            <a:r>
              <a:rPr lang="ru-RU" altLang="ru-RU" sz="1200" dirty="0" err="1">
                <a:solidFill>
                  <a:srgbClr val="727174"/>
                </a:solidFill>
              </a:rPr>
              <a:t>info@cu.edu.kz</a:t>
            </a:r>
            <a:r>
              <a:rPr lang="ru-RU" altLang="ru-RU" sz="1200" dirty="0">
                <a:solidFill>
                  <a:srgbClr val="727174"/>
                </a:solidFill>
              </a:rPr>
              <a:t>;   </a:t>
            </a:r>
            <a:r>
              <a:rPr lang="ru-RU" altLang="ru-RU" sz="1200" dirty="0" err="1">
                <a:solidFill>
                  <a:srgbClr val="727174"/>
                </a:solidFill>
              </a:rPr>
              <a:t>www</a:t>
            </a:r>
            <a:r>
              <a:rPr lang="ru-RU" altLang="ru-RU" sz="1200" dirty="0">
                <a:solidFill>
                  <a:srgbClr val="727174"/>
                </a:solidFill>
              </a:rPr>
              <a:t>.</a:t>
            </a:r>
            <a:r>
              <a:rPr lang="en-US" altLang="ru-RU" sz="1200" dirty="0">
                <a:solidFill>
                  <a:srgbClr val="727174"/>
                </a:solidFill>
              </a:rPr>
              <a:t>cu.edu</a:t>
            </a:r>
            <a:r>
              <a:rPr lang="ru-RU" altLang="ru-RU" sz="1200" dirty="0">
                <a:solidFill>
                  <a:srgbClr val="727174"/>
                </a:solidFill>
              </a:rPr>
              <a:t>.</a:t>
            </a:r>
            <a:r>
              <a:rPr lang="ru-RU" altLang="ru-RU" sz="1200" dirty="0" err="1">
                <a:solidFill>
                  <a:srgbClr val="727174"/>
                </a:solidFill>
              </a:rPr>
              <a:t>kz</a:t>
            </a:r>
            <a:endParaRPr lang="ru-RU" altLang="ru-RU" sz="1200" dirty="0">
              <a:solidFill>
                <a:srgbClr val="727174"/>
              </a:solidFill>
            </a:endParaRPr>
          </a:p>
        </p:txBody>
      </p:sp>
      <p:sp>
        <p:nvSpPr>
          <p:cNvPr id="2052" name="TextBox 16"/>
          <p:cNvSpPr txBox="1">
            <a:spLocks noChangeArrowheads="1"/>
          </p:cNvSpPr>
          <p:nvPr/>
        </p:nvSpPr>
        <p:spPr bwMode="auto">
          <a:xfrm>
            <a:off x="8705830" y="4264025"/>
            <a:ext cx="28781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ru-RU" altLang="ru-RU" sz="4000" b="1" dirty="0">
                <a:solidFill>
                  <a:schemeClr val="accent2">
                    <a:lumMod val="75000"/>
                  </a:schemeClr>
                </a:solidFill>
              </a:rPr>
              <a:t>на 2022 </a:t>
            </a:r>
            <a:r>
              <a:rPr lang="ru-RU" altLang="ru-RU" sz="3200" b="1" dirty="0">
                <a:solidFill>
                  <a:schemeClr val="accent2">
                    <a:lumMod val="75000"/>
                  </a:schemeClr>
                </a:solidFill>
              </a:rPr>
              <a:t>год</a:t>
            </a:r>
          </a:p>
        </p:txBody>
      </p:sp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3467100" y="5095875"/>
            <a:ext cx="81168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ru-RU" altLang="ru-RU"/>
              <a:t>проректор по науке и стратегическому развитию Куатбаев А.К.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700088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5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6438" y="725488"/>
            <a:ext cx="4449762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77825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10</a:t>
            </a:fld>
            <a:endParaRPr lang="ru-RU" altLang="ru-RU"/>
          </a:p>
        </p:txBody>
      </p:sp>
      <p:sp>
        <p:nvSpPr>
          <p:cNvPr id="10" name="TextBox 9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План НИР 2022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46E8D81-9E68-4CE0-AD4A-F3B36B37B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982010"/>
              </p:ext>
            </p:extLst>
          </p:nvPr>
        </p:nvGraphicFramePr>
        <p:xfrm>
          <a:off x="422274" y="1275214"/>
          <a:ext cx="10975975" cy="512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9412">
                  <a:extLst>
                    <a:ext uri="{9D8B030D-6E8A-4147-A177-3AD203B41FA5}">
                      <a16:colId xmlns:a16="http://schemas.microsoft.com/office/drawing/2014/main" val="2159759777"/>
                    </a:ext>
                  </a:extLst>
                </a:gridCol>
                <a:gridCol w="3439458">
                  <a:extLst>
                    <a:ext uri="{9D8B030D-6E8A-4147-A177-3AD203B41FA5}">
                      <a16:colId xmlns:a16="http://schemas.microsoft.com/office/drawing/2014/main" val="3644785610"/>
                    </a:ext>
                  </a:extLst>
                </a:gridCol>
                <a:gridCol w="2622352">
                  <a:extLst>
                    <a:ext uri="{9D8B030D-6E8A-4147-A177-3AD203B41FA5}">
                      <a16:colId xmlns:a16="http://schemas.microsoft.com/office/drawing/2014/main" val="1172901488"/>
                    </a:ext>
                  </a:extLst>
                </a:gridCol>
                <a:gridCol w="1054025">
                  <a:extLst>
                    <a:ext uri="{9D8B030D-6E8A-4147-A177-3AD203B41FA5}">
                      <a16:colId xmlns:a16="http://schemas.microsoft.com/office/drawing/2014/main" val="3413549567"/>
                    </a:ext>
                  </a:extLst>
                </a:gridCol>
                <a:gridCol w="1473556">
                  <a:extLst>
                    <a:ext uri="{9D8B030D-6E8A-4147-A177-3AD203B41FA5}">
                      <a16:colId xmlns:a16="http://schemas.microsoft.com/office/drawing/2014/main" val="3078341434"/>
                    </a:ext>
                  </a:extLst>
                </a:gridCol>
                <a:gridCol w="1567172">
                  <a:extLst>
                    <a:ext uri="{9D8B030D-6E8A-4147-A177-3AD203B41FA5}">
                      <a16:colId xmlns:a16="http://schemas.microsoft.com/office/drawing/2014/main" val="3482196774"/>
                    </a:ext>
                  </a:extLst>
                </a:gridCol>
              </a:tblGrid>
              <a:tr h="12520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В</a:t>
                      </a:r>
                      <a:r>
                        <a:rPr lang="ru-RU" sz="1400">
                          <a:effectLst/>
                        </a:rPr>
                        <a:t>ыполнение инициативных научных и научно-технических программ / проектов  по фундаментальным исследованиям / прикладным исследованиям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1) Не менее 1-й темы научной работы в ВШ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2) Регистрация в АО «НЦ НТИ»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3) Подтвержден-ный объем финансирования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Деканы ВШ, руководители институтов, центров, зам.деканы по НИР ВШ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1148061"/>
                  </a:ext>
                </a:extLst>
              </a:tr>
              <a:tr h="208671">
                <a:tc gridSpan="6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3. Организация научно-исследовательской работы ППС и сотрудников.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947200"/>
                  </a:ext>
                </a:extLst>
              </a:tr>
              <a:tr h="18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Организация участия ППС и сотрудников  в программах / проектах научных исследований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1) международных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2) региональных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3) национальных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1)не менее 10 % ППС 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не менее 20 % ППС 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 не менее 30 % ППС 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февраль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Проректор по НиСР, деканы ВШ, руководители институтов, центров, зам.деканы по НИР ВШ, координатор ОСИК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0776692"/>
                  </a:ext>
                </a:extLst>
              </a:tr>
              <a:tr h="16693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Организация участия ППС и сотрудников  в  конференциях, семинарах, симпозиумах: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1) международных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2) региональных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3) национальных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1)не менее 70 % ППС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2)не менее 70 % ППС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3)не менее 70 % ППС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</a:rPr>
                        <a:t>НиСР</a:t>
                      </a:r>
                      <a:r>
                        <a:rPr lang="ru-RU" sz="1400" dirty="0">
                          <a:effectLst/>
                        </a:rPr>
                        <a:t>, деканы ВШ, рук-ли институтов, центров, </a:t>
                      </a:r>
                      <a:r>
                        <a:rPr lang="ru-RU" sz="1400" dirty="0" err="1">
                          <a:effectLst/>
                        </a:rPr>
                        <a:t>зам.деканы</a:t>
                      </a:r>
                      <a:r>
                        <a:rPr lang="ru-RU" sz="1400" dirty="0">
                          <a:effectLst/>
                        </a:rPr>
                        <a:t> по НИР ВШ, координатор ОСИК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338" marR="1733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1991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605960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77825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11</a:t>
            </a:fld>
            <a:endParaRPr lang="ru-RU" altLang="ru-RU"/>
          </a:p>
        </p:txBody>
      </p:sp>
      <p:sp>
        <p:nvSpPr>
          <p:cNvPr id="10" name="TextBox 9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План НИР 2022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50C88C5C-23CA-40D4-BE54-6AB8B1CE75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439490"/>
              </p:ext>
            </p:extLst>
          </p:nvPr>
        </p:nvGraphicFramePr>
        <p:xfrm>
          <a:off x="420687" y="1271588"/>
          <a:ext cx="10869612" cy="43018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1473">
                  <a:extLst>
                    <a:ext uri="{9D8B030D-6E8A-4147-A177-3AD203B41FA5}">
                      <a16:colId xmlns:a16="http://schemas.microsoft.com/office/drawing/2014/main" val="3765034051"/>
                    </a:ext>
                  </a:extLst>
                </a:gridCol>
                <a:gridCol w="3406126">
                  <a:extLst>
                    <a:ext uri="{9D8B030D-6E8A-4147-A177-3AD203B41FA5}">
                      <a16:colId xmlns:a16="http://schemas.microsoft.com/office/drawing/2014/main" val="3442458536"/>
                    </a:ext>
                  </a:extLst>
                </a:gridCol>
                <a:gridCol w="2596942">
                  <a:extLst>
                    <a:ext uri="{9D8B030D-6E8A-4147-A177-3AD203B41FA5}">
                      <a16:colId xmlns:a16="http://schemas.microsoft.com/office/drawing/2014/main" val="766389079"/>
                    </a:ext>
                  </a:extLst>
                </a:gridCol>
                <a:gridCol w="1043811">
                  <a:extLst>
                    <a:ext uri="{9D8B030D-6E8A-4147-A177-3AD203B41FA5}">
                      <a16:colId xmlns:a16="http://schemas.microsoft.com/office/drawing/2014/main" val="2840080222"/>
                    </a:ext>
                  </a:extLst>
                </a:gridCol>
                <a:gridCol w="1459277">
                  <a:extLst>
                    <a:ext uri="{9D8B030D-6E8A-4147-A177-3AD203B41FA5}">
                      <a16:colId xmlns:a16="http://schemas.microsoft.com/office/drawing/2014/main" val="162513822"/>
                    </a:ext>
                  </a:extLst>
                </a:gridCol>
                <a:gridCol w="1551983">
                  <a:extLst>
                    <a:ext uri="{9D8B030D-6E8A-4147-A177-3AD203B41FA5}">
                      <a16:colId xmlns:a16="http://schemas.microsoft.com/office/drawing/2014/main" val="1905842530"/>
                    </a:ext>
                  </a:extLst>
                </a:gridCol>
              </a:tblGrid>
              <a:tr h="2150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Организация участия ППС и сотрудников  в  выставках и других event</a:t>
                      </a:r>
                      <a:r>
                        <a:rPr lang="en-US" sz="1400">
                          <a:effectLst/>
                        </a:rPr>
                        <a:t>s</a:t>
                      </a:r>
                      <a:r>
                        <a:rPr lang="ru-RU" sz="1400">
                          <a:effectLst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1) международных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2) региональных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3) национальных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1) не менее 70 % ППС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2) не менее 70 % ППС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3) не менее 70 % ППС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Проректор по НиСР, деканы ВШ, руководители институтов, центров, зам.деканы по НИР ВШ, координатор ОСИК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9031159"/>
                  </a:ext>
                </a:extLst>
              </a:tr>
              <a:tr h="21509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Организация участия ППС и сотрудников  в программах научных стажировок и обменов: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1) международных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2) региональных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3) национальных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1)не менее 30 % ППС 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2) не менее 40 % ППС 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3) не менее 50 % ППС 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</a:rPr>
                        <a:t>НиСР</a:t>
                      </a:r>
                      <a:r>
                        <a:rPr lang="ru-RU" sz="1400" dirty="0">
                          <a:effectLst/>
                        </a:rPr>
                        <a:t>, деканы ВШ, руководители институтов, центров, </a:t>
                      </a:r>
                      <a:r>
                        <a:rPr lang="ru-RU" sz="1400" dirty="0" err="1">
                          <a:effectLst/>
                        </a:rPr>
                        <a:t>зам.деканы</a:t>
                      </a:r>
                      <a:r>
                        <a:rPr lang="ru-RU" sz="1400" dirty="0">
                          <a:effectLst/>
                        </a:rPr>
                        <a:t> по НИР ВШ, координатор ОСИК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6788" marR="1678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8147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5720335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77825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12</a:t>
            </a:fld>
            <a:endParaRPr lang="ru-RU" altLang="ru-RU"/>
          </a:p>
        </p:txBody>
      </p:sp>
      <p:sp>
        <p:nvSpPr>
          <p:cNvPr id="10" name="TextBox 9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План НИР 2022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6B29A906-7AC5-4F71-BC5E-E121DF4A16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406128"/>
              </p:ext>
            </p:extLst>
          </p:nvPr>
        </p:nvGraphicFramePr>
        <p:xfrm>
          <a:off x="377825" y="1322388"/>
          <a:ext cx="11020423" cy="454111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730">
                  <a:extLst>
                    <a:ext uri="{9D8B030D-6E8A-4147-A177-3AD203B41FA5}">
                      <a16:colId xmlns:a16="http://schemas.microsoft.com/office/drawing/2014/main" val="3334302925"/>
                    </a:ext>
                  </a:extLst>
                </a:gridCol>
                <a:gridCol w="3453384">
                  <a:extLst>
                    <a:ext uri="{9D8B030D-6E8A-4147-A177-3AD203B41FA5}">
                      <a16:colId xmlns:a16="http://schemas.microsoft.com/office/drawing/2014/main" val="3140904779"/>
                    </a:ext>
                  </a:extLst>
                </a:gridCol>
                <a:gridCol w="2632971">
                  <a:extLst>
                    <a:ext uri="{9D8B030D-6E8A-4147-A177-3AD203B41FA5}">
                      <a16:colId xmlns:a16="http://schemas.microsoft.com/office/drawing/2014/main" val="3840689982"/>
                    </a:ext>
                  </a:extLst>
                </a:gridCol>
                <a:gridCol w="1058294">
                  <a:extLst>
                    <a:ext uri="{9D8B030D-6E8A-4147-A177-3AD203B41FA5}">
                      <a16:colId xmlns:a16="http://schemas.microsoft.com/office/drawing/2014/main" val="1685972281"/>
                    </a:ext>
                  </a:extLst>
                </a:gridCol>
                <a:gridCol w="1479524">
                  <a:extLst>
                    <a:ext uri="{9D8B030D-6E8A-4147-A177-3AD203B41FA5}">
                      <a16:colId xmlns:a16="http://schemas.microsoft.com/office/drawing/2014/main" val="980095725"/>
                    </a:ext>
                  </a:extLst>
                </a:gridCol>
                <a:gridCol w="1573520">
                  <a:extLst>
                    <a:ext uri="{9D8B030D-6E8A-4147-A177-3AD203B41FA5}">
                      <a16:colId xmlns:a16="http://schemas.microsoft.com/office/drawing/2014/main" val="2657005469"/>
                    </a:ext>
                  </a:extLst>
                </a:gridCol>
              </a:tblGrid>
              <a:tr h="326095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Увеличение публикационной активности ППС и сотрудников: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 публикация научных статей, </a:t>
                      </a:r>
                      <a:r>
                        <a:rPr lang="ru-RU" sz="1400" spc="5" dirty="0">
                          <a:effectLst/>
                        </a:rPr>
                        <a:t>включены</a:t>
                      </a:r>
                      <a:r>
                        <a:rPr lang="kk-KZ" sz="1400" spc="5" dirty="0">
                          <a:effectLst/>
                        </a:rPr>
                        <a:t>х</a:t>
                      </a:r>
                      <a:r>
                        <a:rPr lang="ru-RU" sz="1400" spc="5" dirty="0">
                          <a:effectLst/>
                        </a:rPr>
                        <a:t> в базу данных </a:t>
                      </a:r>
                      <a:r>
                        <a:rPr lang="en-US" sz="1400" spc="5" dirty="0">
                          <a:effectLst/>
                        </a:rPr>
                        <a:t>Web of Science</a:t>
                      </a:r>
                      <a:r>
                        <a:rPr lang="ru-RU" sz="1400" spc="5" dirty="0">
                          <a:effectLst/>
                        </a:rPr>
                        <a:t> и/или </a:t>
                      </a:r>
                      <a:r>
                        <a:rPr lang="en-US" sz="1400" spc="5" dirty="0">
                          <a:effectLst/>
                        </a:rPr>
                        <a:t>Scopus</a:t>
                      </a:r>
                      <a:r>
                        <a:rPr lang="ru-RU" sz="1400" spc="5" dirty="0">
                          <a:effectLst/>
                        </a:rPr>
                        <a:t> в журналах 1-2 квартиля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публикация научных статей, </a:t>
                      </a:r>
                      <a:r>
                        <a:rPr lang="ru-RU" sz="1400" spc="5" dirty="0">
                          <a:effectLst/>
                        </a:rPr>
                        <a:t>включенных в базу данных </a:t>
                      </a:r>
                      <a:r>
                        <a:rPr lang="en-US" sz="1400" spc="5" dirty="0">
                          <a:effectLst/>
                        </a:rPr>
                        <a:t>Web of Science</a:t>
                      </a:r>
                      <a:r>
                        <a:rPr lang="ru-RU" sz="1400" spc="5" dirty="0">
                          <a:effectLst/>
                        </a:rPr>
                        <a:t> и/или </a:t>
                      </a:r>
                      <a:r>
                        <a:rPr lang="en-US" sz="1400" spc="5" dirty="0">
                          <a:effectLst/>
                        </a:rPr>
                        <a:t>Scopus</a:t>
                      </a:r>
                      <a:r>
                        <a:rPr lang="ru-RU" sz="1400" spc="5" dirty="0">
                          <a:effectLst/>
                        </a:rPr>
                        <a:t> в журналах 3-4 квартиля</a:t>
                      </a:r>
                      <a:endParaRPr lang="ru-RU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 издание монографий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4) публикация научных статей в научных изданиях, рекомендован-</a:t>
                      </a:r>
                      <a:r>
                        <a:rPr lang="ru-RU" sz="1400" dirty="0" err="1">
                          <a:effectLst/>
                        </a:rPr>
                        <a:t>ным</a:t>
                      </a:r>
                      <a:r>
                        <a:rPr lang="ru-RU" sz="1400" dirty="0">
                          <a:effectLst/>
                        </a:rPr>
                        <a:t> уполномоченным органом,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5) публикация научных статей в иных научных изданиях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1) не менее 2 в ВШ;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2) не менее 2 в ВШ;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 не менее 1-й в ВШ;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4) не менее 1-й у штатного преподавателя в ВШ;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indent="-4445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5) не менее 1-й у штатного </a:t>
                      </a:r>
                      <a:r>
                        <a:rPr lang="ru-RU" sz="1400" dirty="0" err="1">
                          <a:effectLst/>
                        </a:rPr>
                        <a:t>препо-давателя</a:t>
                      </a:r>
                      <a:r>
                        <a:rPr lang="ru-RU" sz="1400" dirty="0">
                          <a:effectLst/>
                        </a:rPr>
                        <a:t> в ВШ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75640" algn="ctr"/>
                        </a:tabLst>
                      </a:pPr>
                      <a:r>
                        <a:rPr lang="ru-RU" sz="1400">
                          <a:effectLst/>
                        </a:rPr>
                        <a:t>январь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75640" algn="ctr"/>
                        </a:tabLs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Проректор по НиСР, деканы ВШ, руководители институтов, центров, зам.деканы по НИР ВШ, координатор ОСИК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5536627"/>
                  </a:ext>
                </a:extLst>
              </a:tr>
              <a:tr h="210385">
                <a:tc gridSpan="6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4. Организации подготовки научных кадров и научно-исследовательской работы докторантов, магистрантов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679996"/>
                  </a:ext>
                </a:extLst>
              </a:tr>
              <a:tr h="10519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71725" algn="l"/>
                        </a:tabLst>
                      </a:pPr>
                      <a:r>
                        <a:rPr lang="ru-RU" sz="1400">
                          <a:effectLst/>
                        </a:rPr>
                        <a:t>Участие в формировании контингента слушателей на программы докторантуры (</a:t>
                      </a:r>
                      <a:r>
                        <a:rPr lang="en-US" sz="1400">
                          <a:effectLst/>
                        </a:rPr>
                        <a:t>PhD</a:t>
                      </a:r>
                      <a:r>
                        <a:rPr lang="ru-RU" sz="1400">
                          <a:effectLst/>
                        </a:rPr>
                        <a:t>) и магистратуры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237172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  <a:tabLst>
                          <a:tab pos="371475" algn="l"/>
                        </a:tabLst>
                      </a:pPr>
                      <a:r>
                        <a:rPr lang="ru-RU" sz="1400">
                          <a:effectLst/>
                        </a:rPr>
                        <a:t>Увеличить количество слушателей на программы (1) докторантуры (</a:t>
                      </a:r>
                      <a:r>
                        <a:rPr lang="en-US" sz="1400">
                          <a:effectLst/>
                        </a:rPr>
                        <a:t>PhD</a:t>
                      </a:r>
                      <a:r>
                        <a:rPr lang="ru-RU" sz="1400">
                          <a:effectLst/>
                        </a:rPr>
                        <a:t>) на 20 %,</a:t>
                      </a:r>
                    </a:p>
                    <a:p>
                      <a:pPr marR="45720">
                        <a:spcAft>
                          <a:spcPts val="0"/>
                        </a:spcAft>
                        <a:tabLst>
                          <a:tab pos="371475" algn="l"/>
                        </a:tabLst>
                      </a:pPr>
                      <a:r>
                        <a:rPr lang="ru-RU" sz="1400">
                          <a:effectLst/>
                        </a:rPr>
                        <a:t>(2) магистратуры на 30 %.</a:t>
                      </a:r>
                    </a:p>
                    <a:p>
                      <a:pPr marR="45720">
                        <a:spcAft>
                          <a:spcPts val="0"/>
                        </a:spcAft>
                        <a:tabLst>
                          <a:tab pos="371475" algn="l"/>
                        </a:tabLs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Февраль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деканы ВШ, руководитель ДМ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596" marR="245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2393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2468130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77825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13</a:t>
            </a:fld>
            <a:endParaRPr lang="ru-RU" altLang="ru-RU"/>
          </a:p>
        </p:txBody>
      </p:sp>
      <p:sp>
        <p:nvSpPr>
          <p:cNvPr id="10" name="TextBox 9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План НИР 2022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720B1992-4A1A-4730-893A-9969635D3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118608"/>
              </p:ext>
            </p:extLst>
          </p:nvPr>
        </p:nvGraphicFramePr>
        <p:xfrm>
          <a:off x="377825" y="1335086"/>
          <a:ext cx="10975975" cy="44561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9412">
                  <a:extLst>
                    <a:ext uri="{9D8B030D-6E8A-4147-A177-3AD203B41FA5}">
                      <a16:colId xmlns:a16="http://schemas.microsoft.com/office/drawing/2014/main" val="2655542267"/>
                    </a:ext>
                  </a:extLst>
                </a:gridCol>
                <a:gridCol w="3439455">
                  <a:extLst>
                    <a:ext uri="{9D8B030D-6E8A-4147-A177-3AD203B41FA5}">
                      <a16:colId xmlns:a16="http://schemas.microsoft.com/office/drawing/2014/main" val="470328048"/>
                    </a:ext>
                  </a:extLst>
                </a:gridCol>
                <a:gridCol w="2622352">
                  <a:extLst>
                    <a:ext uri="{9D8B030D-6E8A-4147-A177-3AD203B41FA5}">
                      <a16:colId xmlns:a16="http://schemas.microsoft.com/office/drawing/2014/main" val="594187764"/>
                    </a:ext>
                  </a:extLst>
                </a:gridCol>
                <a:gridCol w="1054027">
                  <a:extLst>
                    <a:ext uri="{9D8B030D-6E8A-4147-A177-3AD203B41FA5}">
                      <a16:colId xmlns:a16="http://schemas.microsoft.com/office/drawing/2014/main" val="27832788"/>
                    </a:ext>
                  </a:extLst>
                </a:gridCol>
                <a:gridCol w="1473557">
                  <a:extLst>
                    <a:ext uri="{9D8B030D-6E8A-4147-A177-3AD203B41FA5}">
                      <a16:colId xmlns:a16="http://schemas.microsoft.com/office/drawing/2014/main" val="2102273410"/>
                    </a:ext>
                  </a:extLst>
                </a:gridCol>
                <a:gridCol w="1567172">
                  <a:extLst>
                    <a:ext uri="{9D8B030D-6E8A-4147-A177-3AD203B41FA5}">
                      <a16:colId xmlns:a16="http://schemas.microsoft.com/office/drawing/2014/main" val="2004639552"/>
                    </a:ext>
                  </a:extLst>
                </a:gridCol>
              </a:tblGrid>
              <a:tr h="8273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Организация работы Совета молодых ученых (СМУ) КУ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 Плану работы СМУ КУ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председатель СМУ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7577743"/>
                  </a:ext>
                </a:extLst>
              </a:tr>
              <a:tr h="12409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4.3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Подготовка и проведение конкурса на лучшую научно-исследовательскую работу молодых ученых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Проведения не менее 1-го конкурса.  Отчет о проведении конкурса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апрель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проректор по НиСР, председатель СМУ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3731419"/>
                  </a:ext>
                </a:extLst>
              </a:tr>
              <a:tr h="319509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5. Организация научно-исследовательской работы студентов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063095"/>
                  </a:ext>
                </a:extLst>
              </a:tr>
              <a:tr h="20683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5.1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Координация работы Студенческих научных кружков Высших школ. </a:t>
                      </a:r>
                    </a:p>
                    <a:p>
                      <a:pPr marR="4572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marR="4572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Открытие новых Студенческих научных кружков. </a:t>
                      </a:r>
                    </a:p>
                    <a:p>
                      <a:pPr marR="45720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Мероприятия по Плану работы СНК, отчет по итогам деятельности.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Увеличение Студенческих научных кружков до 2-х в ВШ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февраль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руководители  СНК, деканы ВШ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4079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589948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77825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14</a:t>
            </a:fld>
            <a:endParaRPr lang="ru-RU" altLang="ru-RU"/>
          </a:p>
        </p:txBody>
      </p:sp>
      <p:sp>
        <p:nvSpPr>
          <p:cNvPr id="10" name="TextBox 9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План НИР 2022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3DD76BD-C91E-4FA6-A96A-1AAAE7083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537735"/>
              </p:ext>
            </p:extLst>
          </p:nvPr>
        </p:nvGraphicFramePr>
        <p:xfrm>
          <a:off x="377825" y="1271589"/>
          <a:ext cx="11020425" cy="49228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731">
                  <a:extLst>
                    <a:ext uri="{9D8B030D-6E8A-4147-A177-3AD203B41FA5}">
                      <a16:colId xmlns:a16="http://schemas.microsoft.com/office/drawing/2014/main" val="3592586796"/>
                    </a:ext>
                  </a:extLst>
                </a:gridCol>
                <a:gridCol w="3453383">
                  <a:extLst>
                    <a:ext uri="{9D8B030D-6E8A-4147-A177-3AD203B41FA5}">
                      <a16:colId xmlns:a16="http://schemas.microsoft.com/office/drawing/2014/main" val="950962408"/>
                    </a:ext>
                  </a:extLst>
                </a:gridCol>
                <a:gridCol w="2632973">
                  <a:extLst>
                    <a:ext uri="{9D8B030D-6E8A-4147-A177-3AD203B41FA5}">
                      <a16:colId xmlns:a16="http://schemas.microsoft.com/office/drawing/2014/main" val="3861859410"/>
                    </a:ext>
                  </a:extLst>
                </a:gridCol>
                <a:gridCol w="1058296">
                  <a:extLst>
                    <a:ext uri="{9D8B030D-6E8A-4147-A177-3AD203B41FA5}">
                      <a16:colId xmlns:a16="http://schemas.microsoft.com/office/drawing/2014/main" val="3938162123"/>
                    </a:ext>
                  </a:extLst>
                </a:gridCol>
                <a:gridCol w="1479523">
                  <a:extLst>
                    <a:ext uri="{9D8B030D-6E8A-4147-A177-3AD203B41FA5}">
                      <a16:colId xmlns:a16="http://schemas.microsoft.com/office/drawing/2014/main" val="2009885147"/>
                    </a:ext>
                  </a:extLst>
                </a:gridCol>
                <a:gridCol w="1573519">
                  <a:extLst>
                    <a:ext uri="{9D8B030D-6E8A-4147-A177-3AD203B41FA5}">
                      <a16:colId xmlns:a16="http://schemas.microsoft.com/office/drawing/2014/main" val="622904107"/>
                    </a:ext>
                  </a:extLst>
                </a:gridCol>
              </a:tblGrid>
              <a:tr h="2588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5.2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Координация участия студентов: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-международных, региональных, национальных  и др. программах / проектах научных исследований;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 в региональных, республиканских, международных  конференциях, семинарах, симпозиумах, выставках и других event</a:t>
                      </a:r>
                      <a:r>
                        <a:rPr lang="en-US" sz="1400">
                          <a:effectLst/>
                        </a:rPr>
                        <a:t>s</a:t>
                      </a:r>
                      <a:r>
                        <a:rPr lang="ru-RU" sz="1400">
                          <a:effectLst/>
                        </a:rPr>
                        <a:t>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 Отчет (раздел) о проведении исследований;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2.Публикации;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3.Сертификаты участников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Февраль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проректор по НиСР, деканы ВШ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3692498"/>
                  </a:ext>
                </a:extLst>
              </a:tr>
              <a:tr h="129431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5.3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Подготовка и проведение конкурса на лучшую студенческую научно-исследовательскую работу КУ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Проведение не менее 1-го конкурса.  Отчет о проведении конкурса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апрель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проректор по НиСР,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деканы ВШ, руководители СНО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824448"/>
                  </a:ext>
                </a:extLst>
              </a:tr>
              <a:tr h="213473">
                <a:tc gridSpan="6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 startAt="6"/>
                      </a:pPr>
                      <a:r>
                        <a:rPr lang="ru-RU" sz="1400" b="1" dirty="0">
                          <a:effectLst/>
                        </a:rPr>
                        <a:t>Организация научно-исследовательской инфраструктуры и др.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054245"/>
                  </a:ext>
                </a:extLst>
              </a:tr>
              <a:tr h="8089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6.1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Развитие и структурирование работы Научно-Технического Совета (НТС)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План работы НТС на учетный период.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январь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февраль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</a:rPr>
                        <a:t>НиСР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882" marR="348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8240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799767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77825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15</a:t>
            </a:fld>
            <a:endParaRPr lang="ru-RU" altLang="ru-RU"/>
          </a:p>
        </p:txBody>
      </p:sp>
      <p:sp>
        <p:nvSpPr>
          <p:cNvPr id="10" name="TextBox 9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План НИР 2022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242FD97D-A8E3-412D-A036-7AD6FBF00B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306700"/>
              </p:ext>
            </p:extLst>
          </p:nvPr>
        </p:nvGraphicFramePr>
        <p:xfrm>
          <a:off x="377826" y="1271589"/>
          <a:ext cx="11020424" cy="49053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731">
                  <a:extLst>
                    <a:ext uri="{9D8B030D-6E8A-4147-A177-3AD203B41FA5}">
                      <a16:colId xmlns:a16="http://schemas.microsoft.com/office/drawing/2014/main" val="64284273"/>
                    </a:ext>
                  </a:extLst>
                </a:gridCol>
                <a:gridCol w="3453382">
                  <a:extLst>
                    <a:ext uri="{9D8B030D-6E8A-4147-A177-3AD203B41FA5}">
                      <a16:colId xmlns:a16="http://schemas.microsoft.com/office/drawing/2014/main" val="3653419787"/>
                    </a:ext>
                  </a:extLst>
                </a:gridCol>
                <a:gridCol w="2632972">
                  <a:extLst>
                    <a:ext uri="{9D8B030D-6E8A-4147-A177-3AD203B41FA5}">
                      <a16:colId xmlns:a16="http://schemas.microsoft.com/office/drawing/2014/main" val="1339679635"/>
                    </a:ext>
                  </a:extLst>
                </a:gridCol>
                <a:gridCol w="1058296">
                  <a:extLst>
                    <a:ext uri="{9D8B030D-6E8A-4147-A177-3AD203B41FA5}">
                      <a16:colId xmlns:a16="http://schemas.microsoft.com/office/drawing/2014/main" val="124814547"/>
                    </a:ext>
                  </a:extLst>
                </a:gridCol>
                <a:gridCol w="1479526">
                  <a:extLst>
                    <a:ext uri="{9D8B030D-6E8A-4147-A177-3AD203B41FA5}">
                      <a16:colId xmlns:a16="http://schemas.microsoft.com/office/drawing/2014/main" val="1333079248"/>
                    </a:ext>
                  </a:extLst>
                </a:gridCol>
                <a:gridCol w="1573517">
                  <a:extLst>
                    <a:ext uri="{9D8B030D-6E8A-4147-A177-3AD203B41FA5}">
                      <a16:colId xmlns:a16="http://schemas.microsoft.com/office/drawing/2014/main" val="2936224745"/>
                    </a:ext>
                  </a:extLst>
                </a:gridCol>
              </a:tblGrid>
              <a:tr h="15767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6.2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Разработка Программы повышения исследовательских компетенций на 2022 г. для ППС и сотрудников КУ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Программа повышения исследователь-ских компетенций. Участие в Программе не менее 70 % ППС ВШ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февраль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проректор по НиСР,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руководитель ДЧР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006273"/>
                  </a:ext>
                </a:extLst>
              </a:tr>
              <a:tr h="875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6.3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Обновление корпоративного сайта, с созданием разделов по научной деятельности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Обновленный сайт КОУ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март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проректор по НиСР,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директор ТД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863706"/>
                  </a:ext>
                </a:extLst>
              </a:tr>
              <a:tr h="1051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6.4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Актуализация научного  электронного ресурса  -   «Digest of Research </a:t>
                      </a:r>
                      <a:r>
                        <a:rPr lang="en-US" sz="1400">
                          <a:effectLst/>
                        </a:rPr>
                        <a:t>CU</a:t>
                      </a:r>
                      <a:r>
                        <a:rPr lang="ru-RU" sz="1400">
                          <a:effectLst/>
                        </a:rPr>
                        <a:t>» и др.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Digest of Research CU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март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сентябрь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проректор по НиСР,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директор ТД, ОСИК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1778379"/>
                  </a:ext>
                </a:extLst>
              </a:tr>
              <a:tr h="350384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7. Организация и участие в междисциплинарных и прочих исследованиях	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838069"/>
                  </a:ext>
                </a:extLst>
              </a:tr>
              <a:tr h="1051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7.1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Реализация Международного проекта по сохранению яблони Сиверса (</a:t>
                      </a:r>
                      <a:r>
                        <a:rPr lang="en-US" sz="1400">
                          <a:effectLst/>
                        </a:rPr>
                        <a:t>Malus Sieversii</a:t>
                      </a:r>
                      <a:r>
                        <a:rPr lang="ru-RU" sz="1400">
                          <a:effectLst/>
                        </a:rPr>
                        <a:t>)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Отчет о реализации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</a:rPr>
                        <a:t>НиСР</a:t>
                      </a:r>
                      <a:r>
                        <a:rPr lang="ru-RU" sz="1400" dirty="0">
                          <a:effectLst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ОСИК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772" marR="3777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0169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081182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77825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16</a:t>
            </a:fld>
            <a:endParaRPr lang="ru-RU" altLang="ru-RU"/>
          </a:p>
        </p:txBody>
      </p:sp>
      <p:sp>
        <p:nvSpPr>
          <p:cNvPr id="10" name="TextBox 9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План НИР 2022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B33C7D4-6A19-404A-A0AE-93136413F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039812"/>
              </p:ext>
            </p:extLst>
          </p:nvPr>
        </p:nvGraphicFramePr>
        <p:xfrm>
          <a:off x="377825" y="1271588"/>
          <a:ext cx="10975976" cy="48890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9412">
                  <a:extLst>
                    <a:ext uri="{9D8B030D-6E8A-4147-A177-3AD203B41FA5}">
                      <a16:colId xmlns:a16="http://schemas.microsoft.com/office/drawing/2014/main" val="3339985674"/>
                    </a:ext>
                  </a:extLst>
                </a:gridCol>
                <a:gridCol w="3439455">
                  <a:extLst>
                    <a:ext uri="{9D8B030D-6E8A-4147-A177-3AD203B41FA5}">
                      <a16:colId xmlns:a16="http://schemas.microsoft.com/office/drawing/2014/main" val="354687368"/>
                    </a:ext>
                  </a:extLst>
                </a:gridCol>
                <a:gridCol w="2622353">
                  <a:extLst>
                    <a:ext uri="{9D8B030D-6E8A-4147-A177-3AD203B41FA5}">
                      <a16:colId xmlns:a16="http://schemas.microsoft.com/office/drawing/2014/main" val="2056986707"/>
                    </a:ext>
                  </a:extLst>
                </a:gridCol>
                <a:gridCol w="1054028">
                  <a:extLst>
                    <a:ext uri="{9D8B030D-6E8A-4147-A177-3AD203B41FA5}">
                      <a16:colId xmlns:a16="http://schemas.microsoft.com/office/drawing/2014/main" val="1553255304"/>
                    </a:ext>
                  </a:extLst>
                </a:gridCol>
                <a:gridCol w="1473557">
                  <a:extLst>
                    <a:ext uri="{9D8B030D-6E8A-4147-A177-3AD203B41FA5}">
                      <a16:colId xmlns:a16="http://schemas.microsoft.com/office/drawing/2014/main" val="2342692158"/>
                    </a:ext>
                  </a:extLst>
                </a:gridCol>
                <a:gridCol w="1567171">
                  <a:extLst>
                    <a:ext uri="{9D8B030D-6E8A-4147-A177-3AD203B41FA5}">
                      <a16:colId xmlns:a16="http://schemas.microsoft.com/office/drawing/2014/main" val="2268427498"/>
                    </a:ext>
                  </a:extLst>
                </a:gridCol>
              </a:tblGrid>
              <a:tr h="27129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7.2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Участие в проекте «Изучение биологических принципов использования инновационных способов и биотехнологий для эффективного искусственного воспроизводства осетровых с сохранением естественных генетических характеристик».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Отчет о реализации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проректор по НиСР,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ОСИК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6561415"/>
                  </a:ext>
                </a:extLst>
              </a:tr>
              <a:tr h="11586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7.3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89535"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Участие в проекте </a:t>
                      </a:r>
                      <a:r>
                        <a:rPr lang="ru-RU" sz="1400" kern="1200">
                          <a:effectLst/>
                        </a:rPr>
                        <a:t>биологической безопасности и охраны окружающей среды, в сохранении генофонда редких животных и растений.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Отчет о реализации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проректор по НиСР,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ОСИК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7113068"/>
                  </a:ext>
                </a:extLst>
              </a:tr>
              <a:tr h="10173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7.4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Организация и участие в междисциплинарных исследованиях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Участие не менее в не менее 3-х проектах. Отчет о реализации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</a:rPr>
                        <a:t>НиСР</a:t>
                      </a:r>
                      <a:r>
                        <a:rPr lang="ru-RU" sz="1400" dirty="0">
                          <a:effectLst/>
                        </a:rPr>
                        <a:t>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ОСИК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680" marR="366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653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6317144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2051050"/>
            <a:ext cx="8985250" cy="2009775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0000"/>
              </a:lnSpc>
              <a:spcAft>
                <a:spcPts val="0"/>
              </a:spcAft>
              <a:defRPr/>
            </a:pP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br>
              <a:rPr lang="ru-RU" sz="6600" b="1" dirty="0">
                <a:solidFill>
                  <a:schemeClr val="bg1"/>
                </a:solidFill>
                <a:latin typeface="+mn-lt"/>
              </a:rPr>
            </a:br>
            <a:r>
              <a:rPr lang="ru-RU" sz="4000" b="1" spc="300" dirty="0">
                <a:solidFill>
                  <a:srgbClr val="E35C3D"/>
                </a:solidFill>
              </a:rPr>
              <a:t>                              </a:t>
            </a:r>
            <a:br>
              <a:rPr lang="ru-RU" sz="4000" b="1" spc="300" dirty="0">
                <a:solidFill>
                  <a:srgbClr val="E35C3D"/>
                </a:solidFill>
              </a:rPr>
            </a:br>
            <a:endParaRPr lang="ru-RU" sz="4000" b="1" spc="300" dirty="0">
              <a:solidFill>
                <a:srgbClr val="E35C3D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341313" y="403225"/>
            <a:ext cx="11379200" cy="20638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400300" y="2862263"/>
            <a:ext cx="786288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40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 ЗА ВНИМАНИЕ!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</a:t>
            </a:r>
            <a:r>
              <a:rPr lang="ru-RU" sz="1200" dirty="0" err="1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НИР</a:t>
            </a: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 2021</a:t>
            </a:r>
          </a:p>
        </p:txBody>
      </p:sp>
      <p:pic>
        <p:nvPicPr>
          <p:cNvPr id="25606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7513" y="631507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ятиугольник 2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3200" dirty="0">
                <a:latin typeface="Cambria" panose="02040503050406030204" pitchFamily="18" charset="0"/>
                <a:ea typeface="Cambria" panose="02040503050406030204" pitchFamily="18" charset="0"/>
              </a:rPr>
              <a:t>«С</a:t>
            </a:r>
            <a:r>
              <a:rPr lang="en-US" sz="3200" dirty="0" err="1">
                <a:latin typeface="Cambria" panose="02040503050406030204" pitchFamily="18" charset="0"/>
                <a:ea typeface="Cambria" panose="02040503050406030204" pitchFamily="18" charset="0"/>
              </a:rPr>
              <a:t>aspian</a:t>
            </a:r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 Dream 2025» </a:t>
            </a:r>
            <a:endParaRPr lang="ru-RU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2292" name="Заголовок 1"/>
          <p:cNvSpPr>
            <a:spLocks noGrp="1"/>
          </p:cNvSpPr>
          <p:nvPr>
            <p:ph type="title"/>
          </p:nvPr>
        </p:nvSpPr>
        <p:spPr>
          <a:xfrm>
            <a:off x="762793" y="935831"/>
            <a:ext cx="10250487" cy="804863"/>
          </a:xfrm>
        </p:spPr>
        <p:txBody>
          <a:bodyPr/>
          <a:lstStyle/>
          <a:p>
            <a:br>
              <a:rPr lang="ru-RU" sz="3200" dirty="0"/>
            </a:br>
            <a:r>
              <a:rPr lang="ru-RU" sz="3200" b="1" dirty="0"/>
              <a:t>        </a:t>
            </a:r>
            <a:br>
              <a:rPr lang="ru-RU" sz="3200" dirty="0"/>
            </a:br>
            <a:endParaRPr lang="ru-RU" altLang="ru-RU" sz="3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0" y="1564965"/>
            <a:ext cx="773113" cy="192088"/>
          </a:xfrm>
          <a:prstGeom prst="flowChartProcess">
            <a:avLst/>
          </a:prstGeom>
          <a:solidFill>
            <a:srgbClr val="E35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-8734" y="3017294"/>
            <a:ext cx="773113" cy="192088"/>
          </a:xfrm>
          <a:prstGeom prst="flowChartProcess">
            <a:avLst/>
          </a:prstGeom>
          <a:solidFill>
            <a:srgbClr val="E35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377825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530C-E295-4A8C-B898-5D0BE30F8476}" type="slidenum">
              <a:rPr lang="ru-RU" altLang="ru-RU" smtClean="0"/>
              <a:pPr/>
              <a:t>2</a:t>
            </a:fld>
            <a:endParaRPr lang="ru-RU" altLang="ru-RU"/>
          </a:p>
        </p:txBody>
      </p:sp>
      <p:sp>
        <p:nvSpPr>
          <p:cNvPr id="3" name="TextBox 2"/>
          <p:cNvSpPr txBox="1"/>
          <p:nvPr/>
        </p:nvSpPr>
        <p:spPr>
          <a:xfrm>
            <a:off x="990600" y="1422590"/>
            <a:ext cx="1068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Стратегическая цель 1. АКАДЕМИЧЕСКОЕ РАЗВИТИЕ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.  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1697835"/>
            <a:ext cx="10515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1.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Повышение качества образования.</a:t>
            </a:r>
          </a:p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2.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Развитие форм вовлечения студентов.</a:t>
            </a:r>
          </a:p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3.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Развитие он-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лайн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образования.</a:t>
            </a:r>
          </a:p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4.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Формирование академической репутации. </a:t>
            </a:r>
          </a:p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5.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Развитие интернационализации.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2868813"/>
            <a:ext cx="9525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Стратегическая цель 2. НАУЧНОЕ И ИННОВАЦИОННОЕ РАЗВИТИЕ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1" y="3145165"/>
            <a:ext cx="1068704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1. </a:t>
            </a:r>
            <a:r>
              <a: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 исследовательской и инновационной экосистемы.</a:t>
            </a:r>
          </a:p>
          <a:p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2. </a:t>
            </a:r>
            <a:r>
              <a: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 организованных исследований, научного администрирования и сопровождения.</a:t>
            </a:r>
          </a:p>
          <a:p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3. </a:t>
            </a:r>
            <a:r>
              <a: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Создание и развитие Системы оценки результативности научной деятельности </a:t>
            </a:r>
            <a:r>
              <a:rPr lang="kk-K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преподавателей </a:t>
            </a:r>
            <a:r>
              <a: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сотрудников. </a:t>
            </a:r>
          </a:p>
          <a:p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4. </a:t>
            </a:r>
            <a:r>
              <a: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Развитие подготовки кадров высшей квалификации.                                                                                                                                           </a:t>
            </a:r>
            <a:r>
              <a:rPr lang="ru-RU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5. </a:t>
            </a:r>
            <a:r>
              <a:rPr lang="ru-RU" sz="1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Коллаборация</a:t>
            </a:r>
            <a:r>
              <a: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исследований при реализации научных проектов.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-8733" y="5601775"/>
            <a:ext cx="773113" cy="192088"/>
          </a:xfrm>
          <a:prstGeom prst="flowChartProcess">
            <a:avLst/>
          </a:prstGeom>
          <a:solidFill>
            <a:srgbClr val="E35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0" y="4500677"/>
            <a:ext cx="773113" cy="192088"/>
          </a:xfrm>
          <a:prstGeom prst="flowChartProcess">
            <a:avLst/>
          </a:prstGeom>
          <a:solidFill>
            <a:srgbClr val="E35C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1023938" y="4375606"/>
            <a:ext cx="10493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Стратегическая цель 3. ОРГАНИЗАЦИОННОЕ РАЗВИТИЕ.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01713" y="4675124"/>
            <a:ext cx="10029825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1.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Развитие новой архитектуры организации.</a:t>
            </a:r>
          </a:p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2.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Развитие человеческого капитала</a:t>
            </a:r>
          </a:p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3.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Развитие культуры будущего.</a:t>
            </a:r>
          </a:p>
          <a:p>
            <a:pPr lvl="1"/>
            <a:endParaRPr lang="ru-RU" dirty="0"/>
          </a:p>
          <a:p>
            <a:pPr lvl="1"/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035050" y="5442172"/>
            <a:ext cx="9963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Стратегическая цель 4. ИНФРАСТРУКТУРНОЕ И ЦИФРОВОЕ РАЗВИТИЕ.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23938" y="5697819"/>
            <a:ext cx="101901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1.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Комфортные условия для обучения и работы.</a:t>
            </a:r>
          </a:p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2.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Развитие цифровой экосистемы.</a:t>
            </a:r>
          </a:p>
          <a:p>
            <a:r>
              <a:rPr lang="ru-RU" sz="14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3.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Тестирование и развитие модели «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Smart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Caspian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118E404-1CC7-4949-B5AD-6E19CF61428A}"/>
              </a:ext>
            </a:extLst>
          </p:cNvPr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План НИР 2022</a:t>
            </a:r>
          </a:p>
        </p:txBody>
      </p:sp>
    </p:spTree>
    <p:extLst>
      <p:ext uri="{BB962C8B-B14F-4D97-AF65-F5344CB8AC3E}">
        <p14:creationId xmlns:p14="http://schemas.microsoft.com/office/powerpoint/2010/main" val="1664661317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itchFamily="18" charset="0"/>
              </a:rPr>
              <a:t>Стратегические  цели  и  задачи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77825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3</a:t>
            </a:fld>
            <a:endParaRPr lang="ru-RU" altLang="ru-RU"/>
          </a:p>
        </p:txBody>
      </p:sp>
      <p:sp>
        <p:nvSpPr>
          <p:cNvPr id="10" name="TextBox 9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План НИР 2022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B441228-47BC-47A4-827C-1754DF47E6A3}"/>
              </a:ext>
            </a:extLst>
          </p:cNvPr>
          <p:cNvSpPr/>
          <p:nvPr/>
        </p:nvSpPr>
        <p:spPr>
          <a:xfrm>
            <a:off x="457200" y="1500470"/>
            <a:ext cx="78399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Стратегическая цель 2. НАУЧНОЕ И ИННОВАЦИОННОЕ РАЗВИТИЕ.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C874EC-C035-4811-B49D-3667A0766D8F}"/>
              </a:ext>
            </a:extLst>
          </p:cNvPr>
          <p:cNvSpPr txBox="1"/>
          <p:nvPr/>
        </p:nvSpPr>
        <p:spPr>
          <a:xfrm>
            <a:off x="457200" y="1869802"/>
            <a:ext cx="9134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1.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Развитие исследовательской и инновационной экосистемы.</a:t>
            </a:r>
          </a:p>
          <a:p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2.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Развитие организованных исследований, научного администрирования и сопровождения.</a:t>
            </a:r>
          </a:p>
          <a:p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3.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Создание и развитие Системы оценки результативности научной деятельности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преподавателей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сотрудников. </a:t>
            </a:r>
          </a:p>
          <a:p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4.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Развитие подготовки кадров высшей квалификации.                                                                                                                                           </a:t>
            </a:r>
            <a:r>
              <a:rPr lang="ru-RU" sz="16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Задача 5.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Коллаборация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исследований при реализации научных проектов. 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A7F16C0-52B7-4600-80BA-D7E6F85350E8}"/>
              </a:ext>
            </a:extLst>
          </p:cNvPr>
          <p:cNvSpPr/>
          <p:nvPr/>
        </p:nvSpPr>
        <p:spPr>
          <a:xfrm>
            <a:off x="9345168" y="1373188"/>
            <a:ext cx="2222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eaLnBrk="0" hangingPunct="0">
              <a:spcAft>
                <a:spcPts val="0"/>
              </a:spcAft>
              <a:tabLst>
                <a:tab pos="630555" algn="l"/>
              </a:tabLst>
            </a:pPr>
            <a:r>
              <a:rPr lang="ru-RU" sz="1600" b="1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Основание-«Стратегия развития  </a:t>
            </a:r>
            <a:r>
              <a:rPr lang="en-US" sz="1600" b="1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Caspian University</a:t>
            </a:r>
            <a:r>
              <a:rPr lang="ru-RU" sz="1600" b="1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на 2021 - 2025 годы «С</a:t>
            </a:r>
            <a:r>
              <a:rPr lang="en-US" sz="1600" b="1" i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aspian</a:t>
            </a:r>
            <a:r>
              <a:rPr lang="en-US" sz="1600" b="1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Dream</a:t>
            </a:r>
            <a:r>
              <a:rPr lang="ru-RU" sz="1600" b="1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2025», Раздел 5. «Стратегически цели, задачи, ожидаемые результаты», подраздел «Стратегическая цель 2. Научное и инновационное развитие», стр.22 - 24).  </a:t>
            </a:r>
            <a:endParaRPr lang="ru-RU" sz="1600" b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3B3DCD35-94B6-4749-8475-22583247F27D}"/>
              </a:ext>
            </a:extLst>
          </p:cNvPr>
          <p:cNvSpPr/>
          <p:nvPr/>
        </p:nvSpPr>
        <p:spPr>
          <a:xfrm>
            <a:off x="457200" y="3674688"/>
            <a:ext cx="9134856" cy="2687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 eaLnBrk="0" hangingPunct="0">
              <a:spcAft>
                <a:spcPts val="0"/>
              </a:spcAft>
              <a:tabLst>
                <a:tab pos="630555" algn="l"/>
              </a:tabLst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Основными показателями научно-исследовательской деятельности и развития инноваций в университете будет является:</a:t>
            </a:r>
            <a:endParaRPr lang="ru-RU" sz="15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Aft>
                <a:spcPts val="800"/>
              </a:spcAft>
              <a:tabLst>
                <a:tab pos="180340" algn="l"/>
              </a:tabLst>
            </a:pPr>
            <a:r>
              <a:rPr lang="ru-RU" sz="1500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(1) стимулирование высокого качества научных публикаций сотрудников университета; участие в грантовых проектах; (2) развитие научно-инновационного потенциала; (3) подготовка кадров высшей квалификации, с высоким качеством защищенных диссертаций; (4) сопровождение научно-исследовательской деятельности научных, инновационных и образовательных подразделений университета, обеспечение качества НИОКР; (5) сопровождение научно-исследовательской деятельности обучающихся и молодых ученых; (6) стимулирование использования исследовательской инфраструктуры университета и партнеров для ведения научной и инновационной деятельности.</a:t>
            </a:r>
            <a:endParaRPr lang="ru-RU" sz="15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0215" algn="just">
              <a:spcAft>
                <a:spcPts val="0"/>
              </a:spcAft>
            </a:pPr>
            <a:r>
              <a:rPr lang="ru-RU" sz="12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 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249217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5175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Стратегические ожидания </a:t>
            </a:r>
            <a:endParaRPr lang="ru-RU" sz="32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77825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4</a:t>
            </a:fld>
            <a:endParaRPr lang="ru-RU" altLang="ru-RU"/>
          </a:p>
        </p:txBody>
      </p:sp>
      <p:sp>
        <p:nvSpPr>
          <p:cNvPr id="10" name="TextBox 9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План НИР 2022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8DDCFF8-4259-4C15-AE85-EC799DFDE632}"/>
              </a:ext>
            </a:extLst>
          </p:cNvPr>
          <p:cNvSpPr/>
          <p:nvPr/>
        </p:nvSpPr>
        <p:spPr>
          <a:xfrm>
            <a:off x="554831" y="1436687"/>
            <a:ext cx="919285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Создание</a:t>
            </a:r>
            <a:r>
              <a:rPr lang="ru-RU" sz="1400" spc="18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эффективной</a:t>
            </a:r>
            <a:r>
              <a:rPr lang="ru-RU" sz="1400" spc="18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научной</a:t>
            </a:r>
            <a:r>
              <a:rPr lang="ru-RU" sz="1400" spc="17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инфраструктуры</a:t>
            </a:r>
            <a:r>
              <a:rPr lang="ru-RU" sz="1400" spc="19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университета,</a:t>
            </a:r>
            <a:r>
              <a:rPr lang="ru-RU" sz="1400" spc="15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отвечающей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современным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1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требованиям.</a:t>
            </a:r>
            <a:endParaRPr lang="ru-RU" sz="1400" spc="5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400" spc="-1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Участие в актуальных междисциплинарных научных проектах и программах, ориентированных на потребность реального рынка.</a:t>
            </a:r>
            <a:endParaRPr lang="ru-RU" sz="1400" spc="5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Увеличение публикаций ППС университета в изданиях, входящих в 1-й, 2-й, 3-й квартили, по данным </a:t>
            </a:r>
            <a:r>
              <a:rPr lang="en-US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Journal Citation Reports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компании </a:t>
            </a:r>
            <a:r>
              <a:rPr lang="en-US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Clarivate Analytics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и базы данных </a:t>
            </a:r>
            <a:r>
              <a:rPr lang="en-US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Scopus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400" spc="5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400" spc="-1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Активное участие молодых ученых и привлечение иностранных ученых для реализации проектов и пропаганды имиджа профессии ученого.</a:t>
            </a:r>
            <a:endParaRPr lang="ru-RU" sz="1400" spc="5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Создание</a:t>
            </a:r>
            <a:r>
              <a:rPr lang="ru-RU" sz="1400" spc="11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новых</a:t>
            </a:r>
            <a:r>
              <a:rPr lang="ru-RU" sz="1400" spc="11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технологий,</a:t>
            </a:r>
            <a:r>
              <a:rPr lang="ru-RU" sz="1400" spc="11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получение</a:t>
            </a:r>
            <a:r>
              <a:rPr lang="ru-RU" sz="1400" spc="11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новых</a:t>
            </a:r>
            <a:r>
              <a:rPr lang="ru-RU" sz="1400" spc="11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знаний</a:t>
            </a:r>
            <a:r>
              <a:rPr lang="ru-RU" sz="1400" spc="10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от</a:t>
            </a:r>
            <a:r>
              <a:rPr lang="ru-RU" sz="1400" spc="11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реализации</a:t>
            </a:r>
            <a:r>
              <a:rPr lang="ru-RU" sz="1400" spc="15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совместных</a:t>
            </a:r>
            <a:r>
              <a:rPr lang="ru-RU" sz="1400" spc="15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проектов</a:t>
            </a:r>
            <a:r>
              <a:rPr lang="ru-RU" sz="1400" spc="15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</a:t>
            </a:r>
            <a:r>
              <a:rPr lang="ru-RU" sz="1400" spc="15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международными</a:t>
            </a:r>
            <a:r>
              <a:rPr lang="ru-RU" sz="1400" spc="15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научными</a:t>
            </a:r>
            <a:r>
              <a:rPr lang="ru-RU" sz="1400" spc="15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фондами</a:t>
            </a:r>
            <a:r>
              <a:rPr lang="ru-RU" sz="1400" spc="15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z="1400" spc="15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ведущими</a:t>
            </a:r>
            <a:r>
              <a:rPr lang="ru-RU" sz="1400" spc="14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университетами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зарубежных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стран.</a:t>
            </a:r>
            <a:endParaRPr lang="ru-RU" sz="1400" spc="5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Интеграция</a:t>
            </a:r>
            <a:r>
              <a:rPr lang="ru-RU" sz="1400" spc="17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</a:t>
            </a:r>
            <a:r>
              <a:rPr lang="ru-RU" sz="1400" spc="17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ведущими</a:t>
            </a:r>
            <a:r>
              <a:rPr lang="ru-RU" sz="1400" spc="18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университетами</a:t>
            </a:r>
            <a:r>
              <a:rPr lang="ru-RU" sz="1400" spc="18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мира</a:t>
            </a:r>
            <a:r>
              <a:rPr lang="ru-RU" sz="1400" spc="17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для</a:t>
            </a:r>
            <a:r>
              <a:rPr lang="ru-RU" sz="1400" spc="17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подготовки</a:t>
            </a:r>
            <a:r>
              <a:rPr lang="ru-RU" sz="1400" spc="18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ученых</a:t>
            </a:r>
            <a:r>
              <a:rPr lang="ru-RU" sz="1400" spc="18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</a:t>
            </a:r>
            <a:r>
              <a:rPr lang="ru-RU" sz="1400" spc="19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области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наукоемких технологий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для</a:t>
            </a:r>
            <a:r>
              <a:rPr lang="ru-RU" sz="1400" spc="-1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диверсификации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экономики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страны.</a:t>
            </a:r>
            <a:endParaRPr lang="ru-RU" sz="1400" spc="5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Создание</a:t>
            </a:r>
            <a:r>
              <a:rPr lang="ru-RU" sz="1400" spc="18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системы</a:t>
            </a:r>
            <a:r>
              <a:rPr lang="ru-RU" sz="1400" spc="17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научных,</a:t>
            </a:r>
            <a:r>
              <a:rPr lang="ru-RU" sz="1400" spc="16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инновационных</a:t>
            </a:r>
            <a:r>
              <a:rPr lang="ru-RU" sz="1400" spc="17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z="1400" spc="17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образовательных</a:t>
            </a:r>
            <a:r>
              <a:rPr lang="ru-RU" sz="1400" spc="14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программ</a:t>
            </a:r>
            <a:r>
              <a:rPr lang="ru-RU" sz="1400" spc="18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z="1400" spc="18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проектов</a:t>
            </a:r>
            <a:r>
              <a:rPr lang="ru-RU" sz="1400" spc="19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1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со</a:t>
            </a:r>
            <a:r>
              <a:rPr lang="ru-RU" sz="1400" spc="2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стратегическими</a:t>
            </a:r>
            <a:r>
              <a:rPr lang="ru-RU" sz="1400" spc="2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партнерами</a:t>
            </a:r>
            <a:r>
              <a:rPr lang="ru-RU" sz="1400" spc="18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</a:t>
            </a:r>
            <a:r>
              <a:rPr lang="ru-RU" sz="1400" spc="19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привлечением</a:t>
            </a:r>
            <a:r>
              <a:rPr lang="ru-RU" sz="1400" spc="18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их</a:t>
            </a:r>
            <a:r>
              <a:rPr lang="ru-RU" sz="1400" spc="11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кадровых,</a:t>
            </a:r>
            <a:r>
              <a:rPr lang="ru-RU" sz="1400" spc="7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технологических</a:t>
            </a:r>
            <a:r>
              <a:rPr lang="ru-RU" sz="1400" spc="6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z="1400" spc="7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интеллектуальных</a:t>
            </a:r>
            <a:r>
              <a:rPr lang="ru-RU" sz="1400" spc="8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ресурсов</a:t>
            </a:r>
            <a:r>
              <a:rPr lang="ru-RU" sz="1400" spc="7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для</a:t>
            </a:r>
            <a:r>
              <a:rPr lang="ru-RU" sz="1400" spc="6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практико-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ориентированной</a:t>
            </a:r>
            <a:r>
              <a:rPr lang="ru-RU" sz="14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1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подготовки</a:t>
            </a:r>
            <a:r>
              <a:rPr lang="ru-RU" sz="14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студентов.</a:t>
            </a: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Формирование</a:t>
            </a:r>
            <a:r>
              <a:rPr lang="ru-RU" sz="1400" spc="2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конкурентоспособного</a:t>
            </a:r>
            <a:r>
              <a:rPr lang="ru-RU" sz="1400" spc="1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сектора</a:t>
            </a:r>
            <a:r>
              <a:rPr lang="ru-RU" sz="1400" spc="34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исследований</a:t>
            </a:r>
            <a:r>
              <a:rPr lang="ru-RU" sz="1400" spc="34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z="1400" spc="12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разработок:</a:t>
            </a:r>
            <a:r>
              <a:rPr lang="ru-RU" sz="1400" spc="21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развитие</a:t>
            </a:r>
            <a:r>
              <a:rPr lang="ru-RU" sz="1400" spc="21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институтов</a:t>
            </a:r>
            <a:r>
              <a:rPr lang="ru-RU" sz="1400" spc="20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использования</a:t>
            </a:r>
            <a:r>
              <a:rPr lang="ru-RU" sz="1400" spc="2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результатов</a:t>
            </a:r>
            <a:r>
              <a:rPr lang="ru-RU" sz="1400" spc="20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исследований;</a:t>
            </a:r>
            <a:r>
              <a:rPr lang="ru-RU" sz="1400" spc="22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развитие</a:t>
            </a:r>
            <a:r>
              <a:rPr lang="ru-RU" sz="1400" spc="3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эффективной</a:t>
            </a:r>
            <a:r>
              <a:rPr lang="ru-RU" sz="1400" spc="2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инновационной</a:t>
            </a:r>
            <a:r>
              <a:rPr lang="ru-RU" sz="1400" spc="2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среды,</a:t>
            </a:r>
            <a:r>
              <a:rPr lang="ru-RU" sz="1400" spc="1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обеспечивающей</a:t>
            </a:r>
            <a:r>
              <a:rPr lang="ru-RU" sz="1400" spc="3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1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взаимодействие</a:t>
            </a:r>
            <a:r>
              <a:rPr lang="ru-RU" sz="1400" spc="19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сектора</a:t>
            </a:r>
            <a:r>
              <a:rPr lang="ru-RU" sz="1400" spc="10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исследований</a:t>
            </a:r>
            <a:r>
              <a:rPr lang="ru-RU" sz="1400" spc="11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z="1400" spc="11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разработок</a:t>
            </a:r>
            <a:r>
              <a:rPr lang="ru-RU" sz="1400" spc="11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</a:t>
            </a:r>
            <a:r>
              <a:rPr lang="ru-RU" sz="1400" spc="12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образовательными,</a:t>
            </a:r>
            <a:r>
              <a:rPr lang="ru-RU" sz="1400" spc="11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научно-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исследовательскими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учреждениями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и</a:t>
            </a:r>
            <a:r>
              <a:rPr lang="ru-RU" sz="1400" spc="-1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частными</a:t>
            </a:r>
            <a:r>
              <a:rPr lang="ru-RU" sz="1400" spc="-1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организациями.</a:t>
            </a:r>
            <a:endParaRPr lang="ru-RU" sz="1400" spc="5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Укрепление</a:t>
            </a:r>
            <a:r>
              <a:rPr lang="ru-RU" sz="1400" spc="3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научно-исследовательской</a:t>
            </a:r>
            <a:r>
              <a:rPr lang="ru-RU" sz="1400" spc="4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базы</a:t>
            </a:r>
            <a:r>
              <a:rPr lang="ru-RU" sz="1400" spc="4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университета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3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</a:t>
            </a:r>
            <a:r>
              <a:rPr lang="ru-RU" sz="1400" spc="23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привлечением</a:t>
            </a:r>
            <a:r>
              <a:rPr lang="ru-RU" sz="1400" spc="4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международных</a:t>
            </a:r>
            <a:r>
              <a:rPr lang="ru-RU" sz="1400" spc="5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z="1400" spc="4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казахстанских</a:t>
            </a:r>
            <a:r>
              <a:rPr lang="ru-RU" sz="1400" spc="5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источников</a:t>
            </a:r>
            <a:r>
              <a:rPr lang="ru-RU" sz="1400" spc="4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научно-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технической</a:t>
            </a:r>
            <a:r>
              <a:rPr lang="ru-RU" sz="1400" spc="-1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информации.</a:t>
            </a:r>
          </a:p>
          <a:p>
            <a:pPr marL="342900" lvl="0" indent="-342900" algn="just" eaLnBrk="0" hangingPunct="0">
              <a:spcAft>
                <a:spcPts val="0"/>
              </a:spcAft>
              <a:buSzPts val="1200"/>
              <a:buFont typeface="Times New Roman" panose="02020603050405020304" pitchFamily="18" charset="0"/>
              <a:buAutoNum type="arabicPeriod"/>
              <a:tabLst>
                <a:tab pos="630555" algn="l"/>
              </a:tabLst>
            </a:pP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Повышение</a:t>
            </a:r>
            <a:r>
              <a:rPr lang="ru-RU" sz="1400" spc="8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конкурентоспособности</a:t>
            </a:r>
            <a:r>
              <a:rPr lang="ru-RU" sz="1400" spc="7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научных</a:t>
            </a:r>
            <a:r>
              <a:rPr lang="ru-RU" sz="1400" spc="8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исследований</a:t>
            </a:r>
            <a:r>
              <a:rPr lang="ru-RU" sz="1400" spc="8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</a:t>
            </a:r>
            <a:r>
              <a:rPr lang="ru-RU" sz="1400" spc="7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интеграция</a:t>
            </a:r>
            <a:r>
              <a:rPr lang="ru-RU" sz="1400" spc="15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университета</a:t>
            </a:r>
            <a:r>
              <a:rPr lang="ru-RU" sz="1400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в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международное</a:t>
            </a:r>
            <a:r>
              <a:rPr lang="ru-RU" sz="1400" spc="-1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исследовательское</a:t>
            </a:r>
            <a:r>
              <a:rPr lang="ru-RU" sz="1400" spc="-1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400" spc="-5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пространство.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BC5B4FB-7DCF-45B1-BCAB-1F20612A72C3}"/>
              </a:ext>
            </a:extLst>
          </p:cNvPr>
          <p:cNvSpPr/>
          <p:nvPr/>
        </p:nvSpPr>
        <p:spPr>
          <a:xfrm>
            <a:off x="9967775" y="1460599"/>
            <a:ext cx="1430476" cy="504753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sz="1400" i="1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Основание-«Стратегия развития  </a:t>
            </a:r>
            <a:r>
              <a:rPr lang="en-US" sz="1400" i="1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Caspian University</a:t>
            </a:r>
            <a:r>
              <a:rPr lang="ru-RU" sz="1400" i="1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на 2021 - 2025 годы «С</a:t>
            </a:r>
            <a:r>
              <a:rPr lang="en-US" sz="1400" i="1" dirty="0" err="1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aspian</a:t>
            </a:r>
            <a:r>
              <a:rPr lang="en-US" sz="1400" i="1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Dream</a:t>
            </a:r>
            <a:r>
              <a:rPr lang="ru-RU" sz="1400" i="1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2025», Раздел 5. «Стратегически цели, задачи, ожидаемые результаты», подраздел «Стратегическая цель 2. Научное и инновационное развитие», пункт «Ожидаемые результаты», стр.24 - 25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662216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Целевые индикаторы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77825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5</a:t>
            </a:fld>
            <a:endParaRPr lang="ru-RU" alt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План НИР 2022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E4692DB-3D18-488E-A202-161FCDCDA3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566192"/>
              </p:ext>
            </p:extLst>
          </p:nvPr>
        </p:nvGraphicFramePr>
        <p:xfrm>
          <a:off x="377825" y="1444422"/>
          <a:ext cx="8730664" cy="452356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565148">
                  <a:extLst>
                    <a:ext uri="{9D8B030D-6E8A-4147-A177-3AD203B41FA5}">
                      <a16:colId xmlns:a16="http://schemas.microsoft.com/office/drawing/2014/main" val="3386197160"/>
                    </a:ext>
                  </a:extLst>
                </a:gridCol>
                <a:gridCol w="6409046">
                  <a:extLst>
                    <a:ext uri="{9D8B030D-6E8A-4147-A177-3AD203B41FA5}">
                      <a16:colId xmlns:a16="http://schemas.microsoft.com/office/drawing/2014/main" val="1980704574"/>
                    </a:ext>
                  </a:extLst>
                </a:gridCol>
                <a:gridCol w="749378">
                  <a:extLst>
                    <a:ext uri="{9D8B030D-6E8A-4147-A177-3AD203B41FA5}">
                      <a16:colId xmlns:a16="http://schemas.microsoft.com/office/drawing/2014/main" val="2985763673"/>
                    </a:ext>
                  </a:extLst>
                </a:gridCol>
                <a:gridCol w="1007092">
                  <a:extLst>
                    <a:ext uri="{9D8B030D-6E8A-4147-A177-3AD203B41FA5}">
                      <a16:colId xmlns:a16="http://schemas.microsoft.com/office/drawing/2014/main" val="1114568459"/>
                    </a:ext>
                  </a:extLst>
                </a:gridCol>
              </a:tblGrid>
              <a:tr h="30378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Целевые      индикаторы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Ед.изм.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2021 год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4047504429"/>
                  </a:ext>
                </a:extLst>
              </a:tr>
              <a:tr h="352811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Наличие научно-исследовательских подразделений, всего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ед.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2575834540"/>
                  </a:ext>
                </a:extLst>
              </a:tr>
              <a:tr h="117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институтов 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4179967023"/>
                  </a:ext>
                </a:extLst>
              </a:tr>
              <a:tr h="117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центров 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3539322991"/>
                  </a:ext>
                </a:extLst>
              </a:tr>
              <a:tr h="1176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лабораторий 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2945532827"/>
                  </a:ext>
                </a:extLst>
              </a:tr>
              <a:tr h="352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реализуемых научных проектов (грантовых, ПЦФ и др.)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ед.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4006525401"/>
                  </a:ext>
                </a:extLst>
              </a:tr>
              <a:tr h="70562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Количество научных публикаций в рейтинговых изданий, </a:t>
                      </a:r>
                      <a:r>
                        <a:rPr lang="ru-RU" sz="1400" spc="5" dirty="0">
                          <a:effectLst/>
                        </a:rPr>
                        <a:t>индексируемых в базах </a:t>
                      </a:r>
                      <a:r>
                        <a:rPr lang="ru-RU" sz="1400" dirty="0" err="1">
                          <a:effectLst/>
                        </a:rPr>
                        <a:t>Scopus</a:t>
                      </a:r>
                      <a:r>
                        <a:rPr lang="ru-RU" sz="1400" spc="5" dirty="0">
                          <a:effectLst/>
                        </a:rPr>
                        <a:t> и </a:t>
                      </a:r>
                      <a:r>
                        <a:rPr lang="en-US" sz="1400" dirty="0">
                          <a:effectLst/>
                        </a:rPr>
                        <a:t>Web of Science</a:t>
                      </a:r>
                      <a:r>
                        <a:rPr lang="ru-RU" sz="1400" dirty="0">
                          <a:effectLst/>
                        </a:rPr>
                        <a:t> (</a:t>
                      </a:r>
                      <a:r>
                        <a:rPr lang="en-US" sz="1400" dirty="0">
                          <a:effectLst/>
                        </a:rPr>
                        <a:t>Clarivate Analytics</a:t>
                      </a:r>
                      <a:r>
                        <a:rPr lang="ru-RU" sz="1400" dirty="0">
                          <a:effectLst/>
                        </a:rPr>
                        <a:t>)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ед.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25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73317062"/>
                  </a:ext>
                </a:extLst>
              </a:tr>
              <a:tr h="470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международных исследовательских проектов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ед.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405438596"/>
                  </a:ext>
                </a:extLst>
              </a:tr>
              <a:tr h="470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Количество международных ученых, вовлеченных в исследования </a:t>
                      </a:r>
                      <a:r>
                        <a:rPr lang="en-US" sz="1400" dirty="0">
                          <a:effectLst/>
                        </a:rPr>
                        <a:t>CU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ед.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2410465849"/>
                  </a:ext>
                </a:extLst>
              </a:tr>
              <a:tr h="4704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30555" algn="l"/>
                        </a:tabLst>
                      </a:pPr>
                      <a:r>
                        <a:rPr lang="ru-RU" sz="1400" dirty="0">
                          <a:effectLst/>
                        </a:rPr>
                        <a:t>Количество ежегодных международных научных конференций, проводимых </a:t>
                      </a:r>
                      <a:r>
                        <a:rPr lang="en-US" sz="1400" dirty="0">
                          <a:effectLst/>
                        </a:rPr>
                        <a:t>CU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ед.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2073714726"/>
                  </a:ext>
                </a:extLst>
              </a:tr>
              <a:tr h="39906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Количество опубликованных монографий 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ед.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1565867627"/>
                  </a:ext>
                </a:extLst>
              </a:tr>
              <a:tr h="2352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Количество научных журналов издаваемых в </a:t>
                      </a:r>
                      <a:r>
                        <a:rPr lang="en-US" sz="1400" dirty="0">
                          <a:effectLst/>
                        </a:rPr>
                        <a:t>CU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ед.</a:t>
                      </a:r>
                      <a:endParaRPr lang="ru-RU" sz="14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/>
                </a:tc>
                <a:extLst>
                  <a:ext uri="{0D108BD9-81ED-4DB2-BD59-A6C34878D82A}">
                    <a16:rowId xmlns:a16="http://schemas.microsoft.com/office/drawing/2014/main" val="2421822356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B2F5158-D1B3-4EB8-9958-A2E60C9A50B1}"/>
              </a:ext>
            </a:extLst>
          </p:cNvPr>
          <p:cNvSpPr/>
          <p:nvPr/>
        </p:nvSpPr>
        <p:spPr>
          <a:xfrm>
            <a:off x="9108490" y="1413312"/>
            <a:ext cx="245674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>
              <a:spcAft>
                <a:spcPts val="0"/>
              </a:spcAft>
            </a:pPr>
            <a:r>
              <a:rPr lang="ru-RU" sz="1600" b="1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Основание- «Стратегия развития  </a:t>
            </a:r>
            <a:r>
              <a:rPr lang="en-US" sz="1600" b="1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Caspian University</a:t>
            </a:r>
            <a:r>
              <a:rPr lang="ru-RU" sz="1600" b="1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на 2021 - 2025 годы «С</a:t>
            </a:r>
            <a:r>
              <a:rPr lang="en-US" sz="1600" b="1" i="1" dirty="0" err="1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aspian</a:t>
            </a:r>
            <a:r>
              <a:rPr lang="en-US" sz="1600" b="1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Dream</a:t>
            </a:r>
            <a:r>
              <a:rPr lang="ru-RU" sz="1600" b="1" i="1" dirty="0">
                <a:solidFill>
                  <a:schemeClr val="accent2">
                    <a:lumMod val="50000"/>
                  </a:schemeClr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2025», Раздел 6. Целевые индикаторы, пункт «Стратегическая цель 2. Научное и инновационное развитие», в плановом периоде на 2021 год, стр.32).</a:t>
            </a:r>
            <a:endParaRPr lang="ru-RU" sz="1600" b="1" dirty="0">
              <a:solidFill>
                <a:schemeClr val="accent2">
                  <a:lumMod val="50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911914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77825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6</a:t>
            </a:fld>
            <a:endParaRPr lang="ru-RU" alt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План НИР 2022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9738F0F1-286D-407F-BCDC-269C85520D4A}"/>
              </a:ext>
            </a:extLst>
          </p:cNvPr>
          <p:cNvSpPr/>
          <p:nvPr/>
        </p:nvSpPr>
        <p:spPr>
          <a:xfrm>
            <a:off x="377825" y="1564887"/>
            <a:ext cx="11110912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algn="just"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План состоит из шести разделов: </a:t>
            </a:r>
          </a:p>
          <a:p>
            <a:pPr marL="450215" algn="just">
              <a:spcAft>
                <a:spcPts val="0"/>
              </a:spcAft>
            </a:pPr>
            <a:endParaRPr lang="ru-RU" sz="1600" dirty="0">
              <a:solidFill>
                <a:srgbClr val="000000"/>
              </a:solidFill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первый</a:t>
            </a:r>
            <a:r>
              <a:rPr lang="ru-RU" sz="16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	–«Организация научно-исследовательской работы. Общий раздел»;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второй</a:t>
            </a:r>
            <a:r>
              <a:rPr lang="ru-RU" sz="16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	–«</a:t>
            </a:r>
            <a:r>
              <a:rPr lang="kk-KZ" sz="16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В</a:t>
            </a:r>
            <a:r>
              <a:rPr lang="ru-RU" sz="1600" dirty="0" err="1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ыполнение</a:t>
            </a:r>
            <a:r>
              <a:rPr lang="ru-RU" sz="16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</a:rPr>
              <a:t> научных и научно-технических программ / проектов  по фундаментальным 		исследованиям / прикладным исследованиям</a:t>
            </a:r>
            <a:r>
              <a:rPr lang="ru-RU" sz="16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»,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третий</a:t>
            </a:r>
            <a:r>
              <a:rPr lang="ru-RU" sz="16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	–«Организация научно-исследовательской работы ППС и сотрудников»;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четвертый</a:t>
            </a:r>
            <a:r>
              <a:rPr lang="ru-RU" sz="16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	– «Организации подготовки научных кадров и научно-исследовательской работы докторантов, 		магистрантов»;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пятый </a:t>
            </a:r>
            <a:r>
              <a:rPr lang="ru-RU" sz="16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	-«Организация научно-исследовательской работы студентов»,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шестой</a:t>
            </a:r>
            <a:r>
              <a:rPr lang="ru-RU" sz="16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	–«Организация научно-исследовательской инфраструктуры, сервиса и др.», </a:t>
            </a:r>
          </a:p>
          <a:p>
            <a:pPr marL="450215" algn="just">
              <a:spcAft>
                <a:spcPts val="0"/>
              </a:spcAft>
            </a:pPr>
            <a:r>
              <a:rPr lang="ru-RU" sz="1600" i="1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седьмой</a:t>
            </a:r>
            <a:r>
              <a:rPr lang="ru-RU" sz="1600" dirty="0">
                <a:solidFill>
                  <a:srgbClr val="0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	–«Организация и участие в междисциплинарных и прочих исследованиях».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0215" algn="just">
              <a:spcAft>
                <a:spcPts val="0"/>
              </a:spcAft>
            </a:pPr>
            <a:endParaRPr lang="ru-RU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algn="just">
              <a:spcAft>
                <a:spcPts val="0"/>
              </a:spcAft>
            </a:pPr>
            <a:endParaRPr lang="ru-RU" sz="1600" dirty="0">
              <a:latin typeface="Cambria" panose="0204050305040603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0215" algn="just">
              <a:spcAft>
                <a:spcPts val="0"/>
              </a:spcAft>
            </a:pPr>
            <a:r>
              <a:rPr lang="ru-RU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мероприятия научно-исследовательской работы КУ  на  2022 год разработаны в контексте важнейших мер по реализации  </a:t>
            </a:r>
          </a:p>
          <a:p>
            <a:pPr marL="735965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dirty="0"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Государственной программы развития образования и науки Республики Казахстан на 2020 – 2025 годы     и </a:t>
            </a:r>
          </a:p>
          <a:p>
            <a:pPr marL="735965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sz="1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Стратегии развития  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Caspian University</a:t>
            </a:r>
            <a:r>
              <a:rPr lang="ru-RU" sz="1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на 2021 - 2025 годы «С</a:t>
            </a:r>
            <a:r>
              <a:rPr lang="en-US" sz="1600" dirty="0" err="1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aspian</a:t>
            </a:r>
            <a:r>
              <a:rPr lang="en-US" sz="1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Dream</a:t>
            </a:r>
            <a:r>
              <a:rPr lang="ru-RU" sz="1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2025»</a:t>
            </a:r>
            <a:r>
              <a:rPr lang="kk-KZ" sz="1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ru-RU" sz="1600" dirty="0"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9836528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77825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7</a:t>
            </a:fld>
            <a:endParaRPr lang="ru-RU" altLang="ru-RU"/>
          </a:p>
        </p:txBody>
      </p:sp>
      <p:sp>
        <p:nvSpPr>
          <p:cNvPr id="10" name="TextBox 9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План НИР 2022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8E19943-B053-410B-966F-9DE9129DBC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101359"/>
              </p:ext>
            </p:extLst>
          </p:nvPr>
        </p:nvGraphicFramePr>
        <p:xfrm>
          <a:off x="413657" y="1271589"/>
          <a:ext cx="10984593" cy="4846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899">
                  <a:extLst>
                    <a:ext uri="{9D8B030D-6E8A-4147-A177-3AD203B41FA5}">
                      <a16:colId xmlns:a16="http://schemas.microsoft.com/office/drawing/2014/main" val="3821788583"/>
                    </a:ext>
                  </a:extLst>
                </a:gridCol>
                <a:gridCol w="3453384">
                  <a:extLst>
                    <a:ext uri="{9D8B030D-6E8A-4147-A177-3AD203B41FA5}">
                      <a16:colId xmlns:a16="http://schemas.microsoft.com/office/drawing/2014/main" val="3875326591"/>
                    </a:ext>
                  </a:extLst>
                </a:gridCol>
                <a:gridCol w="2632971">
                  <a:extLst>
                    <a:ext uri="{9D8B030D-6E8A-4147-A177-3AD203B41FA5}">
                      <a16:colId xmlns:a16="http://schemas.microsoft.com/office/drawing/2014/main" val="4066197641"/>
                    </a:ext>
                  </a:extLst>
                </a:gridCol>
                <a:gridCol w="1058294">
                  <a:extLst>
                    <a:ext uri="{9D8B030D-6E8A-4147-A177-3AD203B41FA5}">
                      <a16:colId xmlns:a16="http://schemas.microsoft.com/office/drawing/2014/main" val="4255050719"/>
                    </a:ext>
                  </a:extLst>
                </a:gridCol>
                <a:gridCol w="1479523">
                  <a:extLst>
                    <a:ext uri="{9D8B030D-6E8A-4147-A177-3AD203B41FA5}">
                      <a16:colId xmlns:a16="http://schemas.microsoft.com/office/drawing/2014/main" val="2988680183"/>
                    </a:ext>
                  </a:extLst>
                </a:gridCol>
                <a:gridCol w="1573522">
                  <a:extLst>
                    <a:ext uri="{9D8B030D-6E8A-4147-A177-3AD203B41FA5}">
                      <a16:colId xmlns:a16="http://schemas.microsoft.com/office/drawing/2014/main" val="4187696707"/>
                    </a:ext>
                  </a:extLst>
                </a:gridCol>
              </a:tblGrid>
              <a:tr h="8076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</a:t>
                      </a:r>
                      <a:r>
                        <a:rPr lang="ru-RU" sz="1400" dirty="0" err="1">
                          <a:effectLst/>
                        </a:rPr>
                        <a:t>пп</a:t>
                      </a:r>
                      <a:r>
                        <a:rPr lang="ru-RU" sz="1400" dirty="0">
                          <a:effectLst/>
                        </a:rPr>
                        <a:t>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раз-дела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 мероприятия,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раздела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-4445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Индикаторы   результативности </a:t>
                      </a:r>
                    </a:p>
                    <a:p>
                      <a:pPr indent="-44450"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(ключевые показатели деятельности)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75640" algn="ctr"/>
                        </a:tabLst>
                      </a:pPr>
                      <a:r>
                        <a:rPr lang="ru-RU" sz="1400">
                          <a:effectLst/>
                        </a:rPr>
                        <a:t>Сроки выполнения   в текущем году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75640" algn="ctr"/>
                        </a:tabLst>
                      </a:pPr>
                      <a:r>
                        <a:rPr lang="ru-RU" sz="1400">
                          <a:effectLst/>
                        </a:rPr>
                        <a:t>(начало–окончание)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Ответ. исполнитель, соисполнители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16596"/>
                  </a:ext>
                </a:extLst>
              </a:tr>
              <a:tr h="269232">
                <a:tc gridSpan="6">
                  <a:txBody>
                    <a:bodyPr/>
                    <a:lstStyle/>
                    <a:p>
                      <a:pPr marL="457200"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1. Организация научно-исследовательской работы. Общий раздел.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677777"/>
                  </a:ext>
                </a:extLst>
              </a:tr>
              <a:tr h="10769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Подготовка Отчета о научно-исследовательской деятельности КОУ за 2021 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Отчет по НИР  за 2021 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февраль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</a:rPr>
                        <a:t>НиСР</a:t>
                      </a:r>
                      <a:r>
                        <a:rPr lang="ru-RU" sz="1400" dirty="0">
                          <a:effectLst/>
                        </a:rPr>
                        <a:t>, деканы ВШ, </a:t>
                      </a:r>
                      <a:r>
                        <a:rPr lang="ru-RU" sz="1400" dirty="0" err="1">
                          <a:effectLst/>
                        </a:rPr>
                        <a:t>зам.деканы</a:t>
                      </a:r>
                      <a:r>
                        <a:rPr lang="ru-RU" sz="1400" dirty="0">
                          <a:effectLst/>
                        </a:rPr>
                        <a:t> по НИР, координатор ОСИК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05049"/>
                  </a:ext>
                </a:extLst>
              </a:tr>
              <a:tr h="10769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Подготовка Отчета о научно-исследовательской деятельности ВШ за 2021 год, его рассмотрение и защита на заседании НТС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Отчет по НИР высших школ за 2021 год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январь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проректор по НиСР, деканы ВШ, зам.деканы по НИР,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координатор ОСИК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0127765"/>
                  </a:ext>
                </a:extLst>
              </a:tr>
              <a:tr h="16153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0955"/>
                      <a:r>
                        <a:rPr lang="ru-RU" sz="1400">
                          <a:effectLst/>
                        </a:rPr>
                        <a:t>Рассмотрение и утверждение планов научно-исследовательской работы основных организационных единиц университета на 2022 год.</a:t>
                      </a: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Планы НИР ВШ, институтов, центров на 2021 год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январь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февраль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</a:rPr>
                        <a:t>НиСР</a:t>
                      </a:r>
                      <a:r>
                        <a:rPr lang="ru-RU" sz="1400" dirty="0">
                          <a:effectLst/>
                        </a:rPr>
                        <a:t>, деканы ВШ, зам. деканы по НИР, руководители институтов, центров, координатор ОСИК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2443" marR="1244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9086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0152929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77825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8</a:t>
            </a:fld>
            <a:endParaRPr lang="ru-RU" altLang="ru-RU"/>
          </a:p>
        </p:txBody>
      </p:sp>
      <p:sp>
        <p:nvSpPr>
          <p:cNvPr id="10" name="TextBox 9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План НИР 2022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C3B2CDB-C4B1-4C8B-BC06-83FA212B91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0917043"/>
              </p:ext>
            </p:extLst>
          </p:nvPr>
        </p:nvGraphicFramePr>
        <p:xfrm>
          <a:off x="422275" y="1322388"/>
          <a:ext cx="10975975" cy="5053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9414">
                  <a:extLst>
                    <a:ext uri="{9D8B030D-6E8A-4147-A177-3AD203B41FA5}">
                      <a16:colId xmlns:a16="http://schemas.microsoft.com/office/drawing/2014/main" val="287502009"/>
                    </a:ext>
                  </a:extLst>
                </a:gridCol>
                <a:gridCol w="3439454">
                  <a:extLst>
                    <a:ext uri="{9D8B030D-6E8A-4147-A177-3AD203B41FA5}">
                      <a16:colId xmlns:a16="http://schemas.microsoft.com/office/drawing/2014/main" val="243176257"/>
                    </a:ext>
                  </a:extLst>
                </a:gridCol>
                <a:gridCol w="2622352">
                  <a:extLst>
                    <a:ext uri="{9D8B030D-6E8A-4147-A177-3AD203B41FA5}">
                      <a16:colId xmlns:a16="http://schemas.microsoft.com/office/drawing/2014/main" val="429022728"/>
                    </a:ext>
                  </a:extLst>
                </a:gridCol>
                <a:gridCol w="1054026">
                  <a:extLst>
                    <a:ext uri="{9D8B030D-6E8A-4147-A177-3AD203B41FA5}">
                      <a16:colId xmlns:a16="http://schemas.microsoft.com/office/drawing/2014/main" val="1543781795"/>
                    </a:ext>
                  </a:extLst>
                </a:gridCol>
                <a:gridCol w="1473559">
                  <a:extLst>
                    <a:ext uri="{9D8B030D-6E8A-4147-A177-3AD203B41FA5}">
                      <a16:colId xmlns:a16="http://schemas.microsoft.com/office/drawing/2014/main" val="493915422"/>
                    </a:ext>
                  </a:extLst>
                </a:gridCol>
                <a:gridCol w="1567170">
                  <a:extLst>
                    <a:ext uri="{9D8B030D-6E8A-4147-A177-3AD203B41FA5}">
                      <a16:colId xmlns:a16="http://schemas.microsoft.com/office/drawing/2014/main" val="2386676281"/>
                    </a:ext>
                  </a:extLst>
                </a:gridCol>
              </a:tblGrid>
              <a:tr h="19689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Организация участия в международных, региональных, национальных программах, в т.ч. на условиях государственных закупок, по проведению научных исследований и экспертизы.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1.Количество поданных заявок на участие в конкурсах по проведению научных исследований и изысканий – не менее 1 по ВШ;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2.Количество выигранных заявок в конкурсах на проведение научных исследований и изысканий – не менее 1 по ВШ.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Проректор по НиСР, деканы ВШ, руководители институтов, центров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1381566"/>
                  </a:ext>
                </a:extLst>
              </a:tr>
              <a:tr h="9844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Организация проведения инициативных исследований и научных проектов, в том числе по заказу st</a:t>
                      </a:r>
                      <a:r>
                        <a:rPr lang="en-US" sz="1400">
                          <a:effectLst/>
                        </a:rPr>
                        <a:t>a</a:t>
                      </a:r>
                      <a:r>
                        <a:rPr lang="ru-RU" sz="1400">
                          <a:effectLst/>
                        </a:rPr>
                        <a:t>keholder</a:t>
                      </a:r>
                      <a:r>
                        <a:rPr lang="en-US" sz="1400">
                          <a:effectLst/>
                        </a:rPr>
                        <a:t>s</a:t>
                      </a:r>
                      <a:r>
                        <a:rPr lang="ru-RU" sz="1400">
                          <a:effectLst/>
                        </a:rPr>
                        <a:t>.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 Отчеты о проведении НИР;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 Подтвержденный объем финансирования 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февраль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Проректор по НиР, деканы ВШ, руководители институтов, центров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5320522"/>
                  </a:ext>
                </a:extLst>
              </a:tr>
              <a:tr h="18527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Подготовка и проведение Международной научной конференции студентов и молодых ученых КОУ.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 Проведение не менее 1-й конференции КОУ, с выпуском Сборника работ конференции,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 Проведение не менее 1-й конференции в ВШ, с выпуском Сборника работ конференции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март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апрель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проректор по </a:t>
                      </a:r>
                      <a:r>
                        <a:rPr lang="ru-RU" sz="1400" dirty="0" err="1">
                          <a:effectLst/>
                        </a:rPr>
                        <a:t>НиСР</a:t>
                      </a:r>
                      <a:r>
                        <a:rPr lang="ru-RU" sz="1400" dirty="0">
                          <a:effectLst/>
                        </a:rPr>
                        <a:t> , деканы ВШ, председатели СНК, СНО и СМУ, рук. ДМ и ДРС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034" marR="2203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3771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126208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ятиугольник 10"/>
          <p:cNvSpPr/>
          <p:nvPr/>
        </p:nvSpPr>
        <p:spPr>
          <a:xfrm>
            <a:off x="377825" y="466725"/>
            <a:ext cx="11393488" cy="80486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1700" y="517525"/>
            <a:ext cx="10109200" cy="804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377825" y="403225"/>
            <a:ext cx="11020425" cy="0"/>
          </a:xfrm>
          <a:prstGeom prst="line">
            <a:avLst/>
          </a:prstGeom>
          <a:ln w="28575">
            <a:solidFill>
              <a:srgbClr val="F06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Номер слайда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F60CE4-AEAA-487F-8ED0-890DA25E1849}" type="slidenum">
              <a:rPr lang="ru-RU" altLang="ru-RU" smtClean="0"/>
              <a:pPr/>
              <a:t>9</a:t>
            </a:fld>
            <a:endParaRPr lang="ru-RU" altLang="ru-RU"/>
          </a:p>
        </p:txBody>
      </p:sp>
      <p:sp>
        <p:nvSpPr>
          <p:cNvPr id="10" name="TextBox 9"/>
          <p:cNvSpPr txBox="1"/>
          <p:nvPr/>
        </p:nvSpPr>
        <p:spPr>
          <a:xfrm>
            <a:off x="287338" y="127000"/>
            <a:ext cx="326707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2">
                    <a:lumMod val="50000"/>
                  </a:schemeClr>
                </a:solidFill>
                <a:latin typeface="+mn-lt"/>
                <a:cs typeface="+mn-cs"/>
              </a:rPr>
              <a:t>Каспийский Университет,  План НИР 2022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FCEA0C4-86E8-4421-8E6B-8CF304E232F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3888" y="6334125"/>
            <a:ext cx="2098675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D3B51559-090A-4556-BCAB-6981F206B1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250379"/>
              </p:ext>
            </p:extLst>
          </p:nvPr>
        </p:nvGraphicFramePr>
        <p:xfrm>
          <a:off x="377825" y="1322388"/>
          <a:ext cx="11020425" cy="4515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2732">
                  <a:extLst>
                    <a:ext uri="{9D8B030D-6E8A-4147-A177-3AD203B41FA5}">
                      <a16:colId xmlns:a16="http://schemas.microsoft.com/office/drawing/2014/main" val="3098088977"/>
                    </a:ext>
                  </a:extLst>
                </a:gridCol>
                <a:gridCol w="3453383">
                  <a:extLst>
                    <a:ext uri="{9D8B030D-6E8A-4147-A177-3AD203B41FA5}">
                      <a16:colId xmlns:a16="http://schemas.microsoft.com/office/drawing/2014/main" val="3707237325"/>
                    </a:ext>
                  </a:extLst>
                </a:gridCol>
                <a:gridCol w="2632973">
                  <a:extLst>
                    <a:ext uri="{9D8B030D-6E8A-4147-A177-3AD203B41FA5}">
                      <a16:colId xmlns:a16="http://schemas.microsoft.com/office/drawing/2014/main" val="644650737"/>
                    </a:ext>
                  </a:extLst>
                </a:gridCol>
                <a:gridCol w="1058296">
                  <a:extLst>
                    <a:ext uri="{9D8B030D-6E8A-4147-A177-3AD203B41FA5}">
                      <a16:colId xmlns:a16="http://schemas.microsoft.com/office/drawing/2014/main" val="3710415978"/>
                    </a:ext>
                  </a:extLst>
                </a:gridCol>
                <a:gridCol w="1479523">
                  <a:extLst>
                    <a:ext uri="{9D8B030D-6E8A-4147-A177-3AD203B41FA5}">
                      <a16:colId xmlns:a16="http://schemas.microsoft.com/office/drawing/2014/main" val="3839627224"/>
                    </a:ext>
                  </a:extLst>
                </a:gridCol>
                <a:gridCol w="1573518">
                  <a:extLst>
                    <a:ext uri="{9D8B030D-6E8A-4147-A177-3AD203B41FA5}">
                      <a16:colId xmlns:a16="http://schemas.microsoft.com/office/drawing/2014/main" val="4071618183"/>
                    </a:ext>
                  </a:extLst>
                </a:gridCol>
              </a:tblGrid>
              <a:tr h="14052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Подготовка и проведение Международной научной конференции ППС и сотрудников КОУ.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 Проведение не менее 1-й конференции КОУ, с  выпуском сборника работ конференции.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 Проведение не менее 1-й конференции в ВШ, с выпуском Сборника работ конференции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март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октябрь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проректор по НиСР,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деканы ВШ, СМУ, руководитель ДМ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4993606"/>
                  </a:ext>
                </a:extLst>
              </a:tr>
              <a:tr h="336455">
                <a:tc gridSpan="6">
                  <a:txBody>
                    <a:bodyPr/>
                    <a:lstStyle/>
                    <a:p>
                      <a:pPr marL="342900" lvl="0" indent="-342900" algn="ctr">
                        <a:lnSpc>
                          <a:spcPct val="115000"/>
                        </a:lnSpc>
                        <a:spcAft>
                          <a:spcPts val="1000"/>
                        </a:spcAft>
                        <a:buSzPts val="1300"/>
                        <a:buFont typeface="Times New Roman" panose="02020603050405020304" pitchFamily="18" charset="0"/>
                        <a:buAutoNum type="arabicPeriod" startAt="2"/>
                      </a:pPr>
                      <a:r>
                        <a:rPr lang="kk-KZ" sz="1400" b="1" dirty="0">
                          <a:effectLst/>
                        </a:rPr>
                        <a:t>В</a:t>
                      </a:r>
                      <a:r>
                        <a:rPr lang="ru-RU" sz="1400" b="1" dirty="0" err="1">
                          <a:effectLst/>
                        </a:rPr>
                        <a:t>ыполнение</a:t>
                      </a:r>
                      <a:r>
                        <a:rPr lang="ru-RU" sz="1400" b="1" dirty="0">
                          <a:effectLst/>
                        </a:rPr>
                        <a:t> научных и научно-технических программ / проектов  по фундаментальным исследованиям / прикладным исследованиям</a:t>
                      </a:r>
                      <a:endParaRPr lang="ru-RU" sz="1400" b="1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20162"/>
                  </a:ext>
                </a:extLst>
              </a:tr>
              <a:tr h="14052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В</a:t>
                      </a:r>
                      <a:r>
                        <a:rPr lang="ru-RU" sz="1400" dirty="0" err="1">
                          <a:effectLst/>
                        </a:rPr>
                        <a:t>ыполнение</a:t>
                      </a:r>
                      <a:r>
                        <a:rPr lang="ru-RU" sz="1400" dirty="0">
                          <a:effectLst/>
                        </a:rPr>
                        <a:t> научных и научно-технических программ / проектов  по фундаментальным исследованиям / прикладным исследованиям на основе грантового и программно-целевого финансирования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 Не менее 1-й темы научной работы в ВШ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№ гос. Регистрации НИР 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 Регистрация в АО «НЦ НТИ»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4) Подтвержден-</a:t>
                      </a:r>
                      <a:r>
                        <a:rPr lang="ru-RU" sz="1400" dirty="0" err="1">
                          <a:effectLst/>
                        </a:rPr>
                        <a:t>ный</a:t>
                      </a:r>
                      <a:r>
                        <a:rPr lang="ru-RU" sz="1400" dirty="0">
                          <a:effectLst/>
                        </a:rPr>
                        <a:t> объем финансирования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январь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декабрь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Деканы ВШ, руководители институтов, центров, </a:t>
                      </a:r>
                      <a:r>
                        <a:rPr lang="ru-RU" sz="1400" dirty="0" err="1">
                          <a:effectLst/>
                        </a:rPr>
                        <a:t>зам.деканы</a:t>
                      </a:r>
                      <a:r>
                        <a:rPr lang="ru-RU" sz="1400" dirty="0">
                          <a:effectLst/>
                        </a:rPr>
                        <a:t> по НИР ВШ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935382"/>
                  </a:ext>
                </a:extLst>
              </a:tr>
              <a:tr h="12044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2.2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В</a:t>
                      </a:r>
                      <a:r>
                        <a:rPr lang="ru-RU" sz="1400">
                          <a:effectLst/>
                        </a:rPr>
                        <a:t>ыполнение научных и научно-технических программ / проектов  по фундаментальным исследованиям / прикладным исследованиям на основе хозяйственного договора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1) Не менее 1-й темы научной работы в ВШ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2) Регистрация в АО «НЦ НТИ»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3) Подтвержден-ный объем финансирования</a:t>
                      </a:r>
                    </a:p>
                    <a:p>
                      <a:pPr marR="45720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январь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декабрь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Деканы ВШ, руководители институтов, центров, </a:t>
                      </a:r>
                      <a:r>
                        <a:rPr lang="ru-RU" sz="1400" dirty="0" err="1">
                          <a:effectLst/>
                        </a:rPr>
                        <a:t>зам.деканы</a:t>
                      </a:r>
                      <a:r>
                        <a:rPr lang="ru-RU" sz="1400" dirty="0">
                          <a:effectLst/>
                        </a:rPr>
                        <a:t> по НИР ВШ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4396" marR="2439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41862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39616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7990</TotalTime>
  <Words>2712</Words>
  <Application>Microsoft Office PowerPoint</Application>
  <PresentationFormat>Широкоэкранный</PresentationFormat>
  <Paragraphs>473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Times New Roman</vt:lpstr>
      <vt:lpstr>Wingdings</vt:lpstr>
      <vt:lpstr>Тема Office</vt:lpstr>
      <vt:lpstr>      ПЛАН                                                  научно-исследовательской  работы </vt:lpstr>
      <vt:lpstr>          </vt:lpstr>
      <vt:lpstr>Стратегические  цели  и  задачи</vt:lpstr>
      <vt:lpstr>Стратегические ожидания </vt:lpstr>
      <vt:lpstr>Целевые индикаторы</vt:lpstr>
      <vt:lpstr>Структура</vt:lpstr>
      <vt:lpstr>План</vt:lpstr>
      <vt:lpstr>План</vt:lpstr>
      <vt:lpstr>План</vt:lpstr>
      <vt:lpstr>План</vt:lpstr>
      <vt:lpstr>План</vt:lpstr>
      <vt:lpstr>План</vt:lpstr>
      <vt:lpstr>План</vt:lpstr>
      <vt:lpstr>План</vt:lpstr>
      <vt:lpstr>План</vt:lpstr>
      <vt:lpstr>План</vt:lpstr>
      <vt:lpstr>  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Yem Alexander</dc:creator>
  <cp:lastModifiedBy>Azat</cp:lastModifiedBy>
  <cp:revision>613</cp:revision>
  <cp:lastPrinted>2021-02-17T08:44:08Z</cp:lastPrinted>
  <dcterms:created xsi:type="dcterms:W3CDTF">2014-08-19T16:21:30Z</dcterms:created>
  <dcterms:modified xsi:type="dcterms:W3CDTF">2022-02-24T09:07:05Z</dcterms:modified>
</cp:coreProperties>
</file>