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9"/>
  </p:notesMasterIdLst>
  <p:sldIdLst>
    <p:sldId id="287" r:id="rId2"/>
    <p:sldId id="456" r:id="rId3"/>
    <p:sldId id="348" r:id="rId4"/>
    <p:sldId id="349" r:id="rId5"/>
    <p:sldId id="342" r:id="rId6"/>
    <p:sldId id="350" r:id="rId7"/>
    <p:sldId id="347" r:id="rId8"/>
    <p:sldId id="346" r:id="rId9"/>
    <p:sldId id="457" r:id="rId10"/>
    <p:sldId id="458" r:id="rId11"/>
    <p:sldId id="459" r:id="rId12"/>
    <p:sldId id="465" r:id="rId13"/>
    <p:sldId id="466" r:id="rId14"/>
    <p:sldId id="467" r:id="rId15"/>
    <p:sldId id="468" r:id="rId16"/>
    <p:sldId id="460" r:id="rId17"/>
    <p:sldId id="288" r:id="rId18"/>
  </p:sldIdLst>
  <p:sldSz cx="12192000" cy="6858000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011"/>
    <a:srgbClr val="F06140"/>
    <a:srgbClr val="E35C3D"/>
    <a:srgbClr val="727174"/>
    <a:srgbClr val="16C804"/>
    <a:srgbClr val="7E00C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9339" autoAdjust="0"/>
  </p:normalViewPr>
  <p:slideViewPr>
    <p:cSldViewPr snapToGrid="0">
      <p:cViewPr>
        <p:scale>
          <a:sx n="70" d="100"/>
          <a:sy n="70" d="100"/>
        </p:scale>
        <p:origin x="1061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892695-57BE-4D10-8FF1-4994CA34EEEE}" type="datetimeFigureOut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5592"/>
            <a:ext cx="5487041" cy="4475956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003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8003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5F4668-B8B1-47D9-B9B2-79979F2A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C5-F6B6-4B20-A399-76B71E77DB1A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0840-A83D-4E85-B51D-F1C90AB8B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E481-B94B-43ED-A061-EB5C94B41D1E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A41-C3C6-4FF7-BB36-F66AFEBBEC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B6E1-40A6-444D-8008-B74228263AEE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8FD3-1DED-4E2A-B528-F8B1B21411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EE2-B0F2-46A4-9FFE-799F9A8C76B4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83F1-C89D-4A50-8A3B-10B2B160F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1F50-6218-4975-A958-49688C3A2A44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45A-AFE5-4DBA-AD85-4615D37B27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9E0B-3926-4F8E-8CA7-52B518CF45C4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4EE1-E4A1-4A48-9C8B-03F3A9841B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F25C-D9BB-4462-8889-0F5CE3177D36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AFCB-EA2D-432A-B0C0-C5AFFB120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6C4F-A0CB-4DB5-AC94-3D5A1021ED33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3A52-F184-4869-86F1-9EB845C6F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E3DF-8A59-403A-B38F-2BA7C5A63C06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F4CB-BD37-4032-A873-1BF0ECAF60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B2BD-C0BE-4590-B8CB-5F88A925FE0D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2088-8E05-49BE-8ED4-B466333F11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76E0-3B7D-42B1-BB24-8F302405E730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CF59-79E0-438E-9FE3-5E03834FB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38BEC5-F8DC-485C-89B3-BA9E4B482910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461F0E-38D5-4FF4-A5D6-B07C13C6F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2338" y="2827338"/>
            <a:ext cx="8169275" cy="2009775"/>
          </a:xfrm>
        </p:spPr>
        <p:txBody>
          <a:bodyPr rtlCol="0">
            <a:noAutofit/>
          </a:bodyPr>
          <a:lstStyle/>
          <a:p>
            <a:pPr algn="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40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ПЛАН                                                  научно-исследовательской </a:t>
            </a:r>
            <a:br>
              <a:rPr lang="ru-RU" sz="40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работы</a:t>
            </a:r>
            <a:br>
              <a:rPr lang="ru-RU" sz="40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000" b="1" spc="3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54063" y="5767388"/>
            <a:ext cx="4090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727174"/>
                </a:solidFill>
              </a:rPr>
              <a:t>050021, </a:t>
            </a:r>
            <a:r>
              <a:rPr lang="ru-RU" altLang="ru-RU" sz="1200" dirty="0" err="1">
                <a:solidFill>
                  <a:srgbClr val="727174"/>
                </a:solidFill>
              </a:rPr>
              <a:t>г.Алматы</a:t>
            </a:r>
            <a:r>
              <a:rPr lang="ru-RU" altLang="ru-RU" sz="1200" dirty="0">
                <a:solidFill>
                  <a:srgbClr val="727174"/>
                </a:solidFill>
              </a:rPr>
              <a:t>, </a:t>
            </a:r>
            <a:r>
              <a:rPr lang="ru-RU" altLang="ru-RU" sz="1200" dirty="0" err="1">
                <a:solidFill>
                  <a:srgbClr val="727174"/>
                </a:solidFill>
              </a:rPr>
              <a:t>пр.Достык</a:t>
            </a:r>
            <a:r>
              <a:rPr lang="ru-RU" altLang="ru-RU" sz="1200" dirty="0">
                <a:solidFill>
                  <a:srgbClr val="727174"/>
                </a:solidFill>
              </a:rPr>
              <a:t>, 85а, </a:t>
            </a:r>
          </a:p>
          <a:p>
            <a:r>
              <a:rPr lang="ru-RU" altLang="ru-RU" sz="1200" dirty="0">
                <a:solidFill>
                  <a:srgbClr val="727174"/>
                </a:solidFill>
              </a:rPr>
              <a:t>Тел.:  +7 (727)3231009;   факс: 2506930,                                                        </a:t>
            </a:r>
          </a:p>
          <a:p>
            <a:r>
              <a:rPr lang="ru-RU" altLang="ru-RU" sz="1200" dirty="0">
                <a:solidFill>
                  <a:srgbClr val="727174"/>
                </a:solidFill>
              </a:rPr>
              <a:t> </a:t>
            </a:r>
            <a:r>
              <a:rPr lang="ru-RU" altLang="ru-RU" sz="1200" dirty="0" err="1">
                <a:solidFill>
                  <a:srgbClr val="727174"/>
                </a:solidFill>
              </a:rPr>
              <a:t>e-mail</a:t>
            </a:r>
            <a:r>
              <a:rPr lang="ru-RU" altLang="ru-RU" sz="1200" dirty="0">
                <a:solidFill>
                  <a:srgbClr val="727174"/>
                </a:solidFill>
              </a:rPr>
              <a:t>:  </a:t>
            </a:r>
            <a:r>
              <a:rPr lang="ru-RU" altLang="ru-RU" sz="1200" dirty="0" err="1">
                <a:solidFill>
                  <a:srgbClr val="727174"/>
                </a:solidFill>
              </a:rPr>
              <a:t>info@cu.edu.kz</a:t>
            </a:r>
            <a:r>
              <a:rPr lang="ru-RU" altLang="ru-RU" sz="1200" dirty="0">
                <a:solidFill>
                  <a:srgbClr val="727174"/>
                </a:solidFill>
              </a:rPr>
              <a:t>;   </a:t>
            </a:r>
            <a:r>
              <a:rPr lang="ru-RU" altLang="ru-RU" sz="1200" dirty="0" err="1">
                <a:solidFill>
                  <a:srgbClr val="727174"/>
                </a:solidFill>
              </a:rPr>
              <a:t>www</a:t>
            </a:r>
            <a:r>
              <a:rPr lang="ru-RU" altLang="ru-RU" sz="1200" dirty="0">
                <a:solidFill>
                  <a:srgbClr val="727174"/>
                </a:solidFill>
              </a:rPr>
              <a:t>.</a:t>
            </a:r>
            <a:r>
              <a:rPr lang="en-US" altLang="ru-RU" sz="1200" dirty="0">
                <a:solidFill>
                  <a:srgbClr val="727174"/>
                </a:solidFill>
              </a:rPr>
              <a:t>cu.edu</a:t>
            </a:r>
            <a:r>
              <a:rPr lang="ru-RU" altLang="ru-RU" sz="1200" dirty="0">
                <a:solidFill>
                  <a:srgbClr val="727174"/>
                </a:solidFill>
              </a:rPr>
              <a:t>.</a:t>
            </a:r>
            <a:r>
              <a:rPr lang="ru-RU" altLang="ru-RU" sz="1200" dirty="0" err="1">
                <a:solidFill>
                  <a:srgbClr val="727174"/>
                </a:solidFill>
              </a:rPr>
              <a:t>kz</a:t>
            </a:r>
            <a:endParaRPr lang="ru-RU" altLang="ru-RU" sz="1200" dirty="0">
              <a:solidFill>
                <a:srgbClr val="727174"/>
              </a:solidFill>
            </a:endParaRPr>
          </a:p>
        </p:txBody>
      </p:sp>
      <p:sp>
        <p:nvSpPr>
          <p:cNvPr id="2052" name="TextBox 16"/>
          <p:cNvSpPr txBox="1">
            <a:spLocks noChangeArrowheads="1"/>
          </p:cNvSpPr>
          <p:nvPr/>
        </p:nvSpPr>
        <p:spPr bwMode="auto">
          <a:xfrm>
            <a:off x="8705830" y="4264025"/>
            <a:ext cx="2878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altLang="ru-RU" sz="4000" b="1" dirty="0">
                <a:solidFill>
                  <a:schemeClr val="accent2">
                    <a:lumMod val="75000"/>
                  </a:schemeClr>
                </a:solidFill>
              </a:rPr>
              <a:t>на 2022 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</a:rPr>
              <a:t>год</a:t>
            </a: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3467100" y="5095875"/>
            <a:ext cx="8116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altLang="ru-RU"/>
              <a:t>проректор по науке и стратегическому развитию Куатбаев А.К.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00088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38" y="725488"/>
            <a:ext cx="44497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46E8D81-9E68-4CE0-AD4A-F3B36B37B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982010"/>
              </p:ext>
            </p:extLst>
          </p:nvPr>
        </p:nvGraphicFramePr>
        <p:xfrm>
          <a:off x="422274" y="1275214"/>
          <a:ext cx="10975975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412">
                  <a:extLst>
                    <a:ext uri="{9D8B030D-6E8A-4147-A177-3AD203B41FA5}">
                      <a16:colId xmlns:a16="http://schemas.microsoft.com/office/drawing/2014/main" val="2159759777"/>
                    </a:ext>
                  </a:extLst>
                </a:gridCol>
                <a:gridCol w="3439458">
                  <a:extLst>
                    <a:ext uri="{9D8B030D-6E8A-4147-A177-3AD203B41FA5}">
                      <a16:colId xmlns:a16="http://schemas.microsoft.com/office/drawing/2014/main" val="3644785610"/>
                    </a:ext>
                  </a:extLst>
                </a:gridCol>
                <a:gridCol w="2622352">
                  <a:extLst>
                    <a:ext uri="{9D8B030D-6E8A-4147-A177-3AD203B41FA5}">
                      <a16:colId xmlns:a16="http://schemas.microsoft.com/office/drawing/2014/main" val="1172901488"/>
                    </a:ext>
                  </a:extLst>
                </a:gridCol>
                <a:gridCol w="1054025">
                  <a:extLst>
                    <a:ext uri="{9D8B030D-6E8A-4147-A177-3AD203B41FA5}">
                      <a16:colId xmlns:a16="http://schemas.microsoft.com/office/drawing/2014/main" val="3413549567"/>
                    </a:ext>
                  </a:extLst>
                </a:gridCol>
                <a:gridCol w="1473556">
                  <a:extLst>
                    <a:ext uri="{9D8B030D-6E8A-4147-A177-3AD203B41FA5}">
                      <a16:colId xmlns:a16="http://schemas.microsoft.com/office/drawing/2014/main" val="3078341434"/>
                    </a:ext>
                  </a:extLst>
                </a:gridCol>
                <a:gridCol w="1567172">
                  <a:extLst>
                    <a:ext uri="{9D8B030D-6E8A-4147-A177-3AD203B41FA5}">
                      <a16:colId xmlns:a16="http://schemas.microsoft.com/office/drawing/2014/main" val="3482196774"/>
                    </a:ext>
                  </a:extLst>
                </a:gridCol>
              </a:tblGrid>
              <a:tr h="1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В</a:t>
                      </a:r>
                      <a:r>
                        <a:rPr lang="ru-RU" sz="1400">
                          <a:effectLst/>
                        </a:rPr>
                        <a:t>ыполнение инициативных научных и научно-технических программ / проектов  по фундаментальным исследованиям / прикладным исследованиям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Не менее 1-й темы научной работы в ВШ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Регистрация в АО «НЦ НТИ»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Подтвержден-ный объем финансирования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Деканы ВШ, руководители институтов, центров, зам.деканы по НИР ВШ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1148061"/>
                  </a:ext>
                </a:extLst>
              </a:tr>
              <a:tr h="208671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3. Организация научно-исследовательской работы ППС и сотрудников.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47200"/>
                  </a:ext>
                </a:extLst>
              </a:tr>
              <a:tr h="18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участия ППС и сотрудников  в программах / проектах научных исследований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региональных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национальных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1)не менее 10 %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не менее 20 %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не менее 30 %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февраль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деканы ВШ, руководители институтов, центров, зам.деканы по НИР ВШ, координатор ОСИК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76692"/>
                  </a:ext>
                </a:extLst>
              </a:tr>
              <a:tr h="1669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участия ППС и сотрудников  в  конференциях, семинарах, симпозиумах: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региональных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национальных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1)не 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2)не 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3)не 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, деканы ВШ, рук-ли институтов, центров, </a:t>
                      </a:r>
                      <a:r>
                        <a:rPr lang="ru-RU" sz="1400" dirty="0" err="1">
                          <a:effectLst/>
                        </a:rPr>
                        <a:t>зам.деканы</a:t>
                      </a:r>
                      <a:r>
                        <a:rPr lang="ru-RU" sz="1400" dirty="0">
                          <a:effectLst/>
                        </a:rPr>
                        <a:t> по НИР ВШ, координатор ОСИК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338" marR="17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99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0596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C88C5C-23CA-40D4-BE54-6AB8B1CE7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39490"/>
              </p:ext>
            </p:extLst>
          </p:nvPr>
        </p:nvGraphicFramePr>
        <p:xfrm>
          <a:off x="420687" y="1271588"/>
          <a:ext cx="10869612" cy="4301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473">
                  <a:extLst>
                    <a:ext uri="{9D8B030D-6E8A-4147-A177-3AD203B41FA5}">
                      <a16:colId xmlns:a16="http://schemas.microsoft.com/office/drawing/2014/main" val="3765034051"/>
                    </a:ext>
                  </a:extLst>
                </a:gridCol>
                <a:gridCol w="3406126">
                  <a:extLst>
                    <a:ext uri="{9D8B030D-6E8A-4147-A177-3AD203B41FA5}">
                      <a16:colId xmlns:a16="http://schemas.microsoft.com/office/drawing/2014/main" val="3442458536"/>
                    </a:ext>
                  </a:extLst>
                </a:gridCol>
                <a:gridCol w="2596942">
                  <a:extLst>
                    <a:ext uri="{9D8B030D-6E8A-4147-A177-3AD203B41FA5}">
                      <a16:colId xmlns:a16="http://schemas.microsoft.com/office/drawing/2014/main" val="766389079"/>
                    </a:ext>
                  </a:extLst>
                </a:gridCol>
                <a:gridCol w="1043811">
                  <a:extLst>
                    <a:ext uri="{9D8B030D-6E8A-4147-A177-3AD203B41FA5}">
                      <a16:colId xmlns:a16="http://schemas.microsoft.com/office/drawing/2014/main" val="2840080222"/>
                    </a:ext>
                  </a:extLst>
                </a:gridCol>
                <a:gridCol w="1459277">
                  <a:extLst>
                    <a:ext uri="{9D8B030D-6E8A-4147-A177-3AD203B41FA5}">
                      <a16:colId xmlns:a16="http://schemas.microsoft.com/office/drawing/2014/main" val="162513822"/>
                    </a:ext>
                  </a:extLst>
                </a:gridCol>
                <a:gridCol w="1551983">
                  <a:extLst>
                    <a:ext uri="{9D8B030D-6E8A-4147-A177-3AD203B41FA5}">
                      <a16:colId xmlns:a16="http://schemas.microsoft.com/office/drawing/2014/main" val="1905842530"/>
                    </a:ext>
                  </a:extLst>
                </a:gridCol>
              </a:tblGrid>
              <a:tr h="215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участия ППС и сотрудников  в  выставках и других event</a:t>
                      </a:r>
                      <a:r>
                        <a:rPr lang="en-US" sz="1400">
                          <a:effectLst/>
                        </a:rPr>
                        <a:t>s</a:t>
                      </a:r>
                      <a:r>
                        <a:rPr lang="ru-RU" sz="1400"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региональных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национальных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не 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не менее 70 % ППС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не менее 70 % ППС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деканы ВШ, руководители институтов, центров, зам.деканы по НИР ВШ, координатор ОСИК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031159"/>
                  </a:ext>
                </a:extLst>
              </a:tr>
              <a:tr h="215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участия ППС и сотрудников  в программах научных стажировок и обменов: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международных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региональных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национальных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1)не менее 30 %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не менее 40 %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не менее 50 % ППС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, деканы ВШ, руководители институтов, центров, </a:t>
                      </a:r>
                      <a:r>
                        <a:rPr lang="ru-RU" sz="1400" dirty="0" err="1">
                          <a:effectLst/>
                        </a:rPr>
                        <a:t>зам.деканы</a:t>
                      </a:r>
                      <a:r>
                        <a:rPr lang="ru-RU" sz="1400" dirty="0">
                          <a:effectLst/>
                        </a:rPr>
                        <a:t> по НИР ВШ, координатор ОСИК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88" marR="167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147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72033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B29A906-7AC5-4F71-BC5E-E121DF4A1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06128"/>
              </p:ext>
            </p:extLst>
          </p:nvPr>
        </p:nvGraphicFramePr>
        <p:xfrm>
          <a:off x="377825" y="1322388"/>
          <a:ext cx="11020423" cy="4541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730">
                  <a:extLst>
                    <a:ext uri="{9D8B030D-6E8A-4147-A177-3AD203B41FA5}">
                      <a16:colId xmlns:a16="http://schemas.microsoft.com/office/drawing/2014/main" val="3334302925"/>
                    </a:ext>
                  </a:extLst>
                </a:gridCol>
                <a:gridCol w="3453384">
                  <a:extLst>
                    <a:ext uri="{9D8B030D-6E8A-4147-A177-3AD203B41FA5}">
                      <a16:colId xmlns:a16="http://schemas.microsoft.com/office/drawing/2014/main" val="3140904779"/>
                    </a:ext>
                  </a:extLst>
                </a:gridCol>
                <a:gridCol w="2632971">
                  <a:extLst>
                    <a:ext uri="{9D8B030D-6E8A-4147-A177-3AD203B41FA5}">
                      <a16:colId xmlns:a16="http://schemas.microsoft.com/office/drawing/2014/main" val="3840689982"/>
                    </a:ext>
                  </a:extLst>
                </a:gridCol>
                <a:gridCol w="1058294">
                  <a:extLst>
                    <a:ext uri="{9D8B030D-6E8A-4147-A177-3AD203B41FA5}">
                      <a16:colId xmlns:a16="http://schemas.microsoft.com/office/drawing/2014/main" val="1685972281"/>
                    </a:ext>
                  </a:extLst>
                </a:gridCol>
                <a:gridCol w="1479524">
                  <a:extLst>
                    <a:ext uri="{9D8B030D-6E8A-4147-A177-3AD203B41FA5}">
                      <a16:colId xmlns:a16="http://schemas.microsoft.com/office/drawing/2014/main" val="980095725"/>
                    </a:ext>
                  </a:extLst>
                </a:gridCol>
                <a:gridCol w="1573520">
                  <a:extLst>
                    <a:ext uri="{9D8B030D-6E8A-4147-A177-3AD203B41FA5}">
                      <a16:colId xmlns:a16="http://schemas.microsoft.com/office/drawing/2014/main" val="2657005469"/>
                    </a:ext>
                  </a:extLst>
                </a:gridCol>
              </a:tblGrid>
              <a:tr h="3260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Увеличение публикационной активности ППС и сотрудников: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публикация научных статей, </a:t>
                      </a:r>
                      <a:r>
                        <a:rPr lang="ru-RU" sz="1400" spc="5" dirty="0">
                          <a:effectLst/>
                        </a:rPr>
                        <a:t>включены</a:t>
                      </a:r>
                      <a:r>
                        <a:rPr lang="kk-KZ" sz="1400" spc="5" dirty="0">
                          <a:effectLst/>
                        </a:rPr>
                        <a:t>х</a:t>
                      </a:r>
                      <a:r>
                        <a:rPr lang="ru-RU" sz="1400" spc="5" dirty="0">
                          <a:effectLst/>
                        </a:rPr>
                        <a:t> в базу данных </a:t>
                      </a:r>
                      <a:r>
                        <a:rPr lang="en-US" sz="1400" spc="5" dirty="0">
                          <a:effectLst/>
                        </a:rPr>
                        <a:t>Web of Science</a:t>
                      </a:r>
                      <a:r>
                        <a:rPr lang="ru-RU" sz="1400" spc="5" dirty="0">
                          <a:effectLst/>
                        </a:rPr>
                        <a:t> и/или </a:t>
                      </a:r>
                      <a:r>
                        <a:rPr lang="en-US" sz="1400" spc="5" dirty="0">
                          <a:effectLst/>
                        </a:rPr>
                        <a:t>Scopus</a:t>
                      </a:r>
                      <a:r>
                        <a:rPr lang="ru-RU" sz="1400" spc="5" dirty="0">
                          <a:effectLst/>
                        </a:rPr>
                        <a:t> в журналах 1-2 квартиля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публикация научных статей, </a:t>
                      </a:r>
                      <a:r>
                        <a:rPr lang="ru-RU" sz="1400" spc="5" dirty="0">
                          <a:effectLst/>
                        </a:rPr>
                        <a:t>включенных в базу данных </a:t>
                      </a:r>
                      <a:r>
                        <a:rPr lang="en-US" sz="1400" spc="5" dirty="0">
                          <a:effectLst/>
                        </a:rPr>
                        <a:t>Web of Science</a:t>
                      </a:r>
                      <a:r>
                        <a:rPr lang="ru-RU" sz="1400" spc="5" dirty="0">
                          <a:effectLst/>
                        </a:rPr>
                        <a:t> и/или </a:t>
                      </a:r>
                      <a:r>
                        <a:rPr lang="en-US" sz="1400" spc="5" dirty="0">
                          <a:effectLst/>
                        </a:rPr>
                        <a:t>Scopus</a:t>
                      </a:r>
                      <a:r>
                        <a:rPr lang="ru-RU" sz="1400" spc="5" dirty="0">
                          <a:effectLst/>
                        </a:rPr>
                        <a:t> в журналах 3-4 квартиля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издание монографий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публикация научных статей в научных изданиях, рекомендован-</a:t>
                      </a:r>
                      <a:r>
                        <a:rPr lang="ru-RU" sz="1400" dirty="0" err="1">
                          <a:effectLst/>
                        </a:rPr>
                        <a:t>ным</a:t>
                      </a:r>
                      <a:r>
                        <a:rPr lang="ru-RU" sz="1400" dirty="0">
                          <a:effectLst/>
                        </a:rPr>
                        <a:t> уполномоченным органом,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публикация научных статей в иных научных изданиях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1) не менее 2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2) не менее 2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не менее 1-й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не менее 1-й у штатного преподавателя в ВШ;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indent="-4445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5) не менее 1-й у штатного </a:t>
                      </a:r>
                      <a:r>
                        <a:rPr lang="ru-RU" sz="1400" dirty="0" err="1">
                          <a:effectLst/>
                        </a:rPr>
                        <a:t>препо-давателя</a:t>
                      </a:r>
                      <a:r>
                        <a:rPr lang="ru-RU" sz="1400" dirty="0">
                          <a:effectLst/>
                        </a:rPr>
                        <a:t> в ВШ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деканы ВШ, руководители институтов, центров, зам.деканы по НИР ВШ, координатор ОСИК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36627"/>
                  </a:ext>
                </a:extLst>
              </a:tr>
              <a:tr h="210385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4. Организации подготовки научных кадров и научно-исследовательской работы докторантов, магистрантов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679996"/>
                  </a:ext>
                </a:extLst>
              </a:tr>
              <a:tr h="105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ru-RU" sz="1400">
                          <a:effectLst/>
                        </a:rPr>
                        <a:t>Участие в формировании контингента слушателей на программы докторантуры (</a:t>
                      </a:r>
                      <a:r>
                        <a:rPr lang="en-US" sz="1400">
                          <a:effectLst/>
                        </a:rPr>
                        <a:t>PhD</a:t>
                      </a:r>
                      <a:r>
                        <a:rPr lang="ru-RU" sz="1400">
                          <a:effectLst/>
                        </a:rPr>
                        <a:t>) и магистратуры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  <a:tabLst>
                          <a:tab pos="371475" algn="l"/>
                        </a:tabLst>
                      </a:pPr>
                      <a:r>
                        <a:rPr lang="ru-RU" sz="1400">
                          <a:effectLst/>
                        </a:rPr>
                        <a:t>Увеличить количество слушателей на программы (1) докторантуры (</a:t>
                      </a:r>
                      <a:r>
                        <a:rPr lang="en-US" sz="1400">
                          <a:effectLst/>
                        </a:rPr>
                        <a:t>PhD</a:t>
                      </a:r>
                      <a:r>
                        <a:rPr lang="ru-RU" sz="1400">
                          <a:effectLst/>
                        </a:rPr>
                        <a:t>) на 20 %,</a:t>
                      </a:r>
                    </a:p>
                    <a:p>
                      <a:pPr marR="45720">
                        <a:spcAft>
                          <a:spcPts val="0"/>
                        </a:spcAft>
                        <a:tabLst>
                          <a:tab pos="371475" algn="l"/>
                        </a:tabLst>
                      </a:pPr>
                      <a:r>
                        <a:rPr lang="ru-RU" sz="1400">
                          <a:effectLst/>
                        </a:rPr>
                        <a:t>(2) магистратуры на 30 %.</a:t>
                      </a:r>
                    </a:p>
                    <a:p>
                      <a:pPr marR="45720">
                        <a:spcAft>
                          <a:spcPts val="0"/>
                        </a:spcAft>
                        <a:tabLst>
                          <a:tab pos="37147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деканы ВШ, руководитель ДМ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596" marR="245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393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46813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20B1992-4A1A-4730-893A-9969635D3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118608"/>
              </p:ext>
            </p:extLst>
          </p:nvPr>
        </p:nvGraphicFramePr>
        <p:xfrm>
          <a:off x="377825" y="1335086"/>
          <a:ext cx="10975975" cy="4456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412">
                  <a:extLst>
                    <a:ext uri="{9D8B030D-6E8A-4147-A177-3AD203B41FA5}">
                      <a16:colId xmlns:a16="http://schemas.microsoft.com/office/drawing/2014/main" val="2655542267"/>
                    </a:ext>
                  </a:extLst>
                </a:gridCol>
                <a:gridCol w="3439455">
                  <a:extLst>
                    <a:ext uri="{9D8B030D-6E8A-4147-A177-3AD203B41FA5}">
                      <a16:colId xmlns:a16="http://schemas.microsoft.com/office/drawing/2014/main" val="470328048"/>
                    </a:ext>
                  </a:extLst>
                </a:gridCol>
                <a:gridCol w="2622352">
                  <a:extLst>
                    <a:ext uri="{9D8B030D-6E8A-4147-A177-3AD203B41FA5}">
                      <a16:colId xmlns:a16="http://schemas.microsoft.com/office/drawing/2014/main" val="594187764"/>
                    </a:ext>
                  </a:extLst>
                </a:gridCol>
                <a:gridCol w="1054027">
                  <a:extLst>
                    <a:ext uri="{9D8B030D-6E8A-4147-A177-3AD203B41FA5}">
                      <a16:colId xmlns:a16="http://schemas.microsoft.com/office/drawing/2014/main" val="27832788"/>
                    </a:ext>
                  </a:extLst>
                </a:gridCol>
                <a:gridCol w="1473557">
                  <a:extLst>
                    <a:ext uri="{9D8B030D-6E8A-4147-A177-3AD203B41FA5}">
                      <a16:colId xmlns:a16="http://schemas.microsoft.com/office/drawing/2014/main" val="2102273410"/>
                    </a:ext>
                  </a:extLst>
                </a:gridCol>
                <a:gridCol w="1567172">
                  <a:extLst>
                    <a:ext uri="{9D8B030D-6E8A-4147-A177-3AD203B41FA5}">
                      <a16:colId xmlns:a16="http://schemas.microsoft.com/office/drawing/2014/main" val="2004639552"/>
                    </a:ext>
                  </a:extLst>
                </a:gridCol>
              </a:tblGrid>
              <a:tr h="82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работы Совета молодых ученых (СМУ) 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Плану работы СМУ 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председатель СМУ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577743"/>
                  </a:ext>
                </a:extLst>
              </a:tr>
              <a:tr h="1240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Подготовка и проведение конкурса на лучшую научно-исследовательскую работу молодых ученых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Проведения не менее 1-го конкурса.  Отчет о проведении конкурса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председатель СМУ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731419"/>
                  </a:ext>
                </a:extLst>
              </a:tr>
              <a:tr h="31950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5. Организация научно-исследовательской работы студентов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63095"/>
                  </a:ext>
                </a:extLst>
              </a:tr>
              <a:tr h="206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Координация работы Студенческих научных кружков Высших школ. 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Открытие новых Студенческих научных кружков. </a:t>
                      </a:r>
                    </a:p>
                    <a:p>
                      <a:pPr marR="4572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Мероприятия по Плану работы СНК, отчет по итогам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Увеличение Студенческих научных кружков до 2-х в ВШ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руководители  СНК, деканы ВШ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079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58994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3DD76BD-C91E-4FA6-A96A-1AAAE7083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37735"/>
              </p:ext>
            </p:extLst>
          </p:nvPr>
        </p:nvGraphicFramePr>
        <p:xfrm>
          <a:off x="377825" y="1271589"/>
          <a:ext cx="11020425" cy="4922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731">
                  <a:extLst>
                    <a:ext uri="{9D8B030D-6E8A-4147-A177-3AD203B41FA5}">
                      <a16:colId xmlns:a16="http://schemas.microsoft.com/office/drawing/2014/main" val="3592586796"/>
                    </a:ext>
                  </a:extLst>
                </a:gridCol>
                <a:gridCol w="3453383">
                  <a:extLst>
                    <a:ext uri="{9D8B030D-6E8A-4147-A177-3AD203B41FA5}">
                      <a16:colId xmlns:a16="http://schemas.microsoft.com/office/drawing/2014/main" val="950962408"/>
                    </a:ext>
                  </a:extLst>
                </a:gridCol>
                <a:gridCol w="2632973">
                  <a:extLst>
                    <a:ext uri="{9D8B030D-6E8A-4147-A177-3AD203B41FA5}">
                      <a16:colId xmlns:a16="http://schemas.microsoft.com/office/drawing/2014/main" val="3861859410"/>
                    </a:ext>
                  </a:extLst>
                </a:gridCol>
                <a:gridCol w="1058296">
                  <a:extLst>
                    <a:ext uri="{9D8B030D-6E8A-4147-A177-3AD203B41FA5}">
                      <a16:colId xmlns:a16="http://schemas.microsoft.com/office/drawing/2014/main" val="3938162123"/>
                    </a:ext>
                  </a:extLst>
                </a:gridCol>
                <a:gridCol w="1479523">
                  <a:extLst>
                    <a:ext uri="{9D8B030D-6E8A-4147-A177-3AD203B41FA5}">
                      <a16:colId xmlns:a16="http://schemas.microsoft.com/office/drawing/2014/main" val="2009885147"/>
                    </a:ext>
                  </a:extLst>
                </a:gridCol>
                <a:gridCol w="1573519">
                  <a:extLst>
                    <a:ext uri="{9D8B030D-6E8A-4147-A177-3AD203B41FA5}">
                      <a16:colId xmlns:a16="http://schemas.microsoft.com/office/drawing/2014/main" val="622904107"/>
                    </a:ext>
                  </a:extLst>
                </a:gridCol>
              </a:tblGrid>
              <a:tr h="258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Координация участия студентов: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-международных, региональных, национальных  и др. программах / проектах научных исследований;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в региональных, республиканских, международных  конференциях, семинарах, симпозиумах, выставках и других event</a:t>
                      </a:r>
                      <a:r>
                        <a:rPr lang="en-US" sz="1400">
                          <a:effectLst/>
                        </a:rPr>
                        <a:t>s</a:t>
                      </a:r>
                      <a:r>
                        <a:rPr lang="ru-RU" sz="14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Отчет (раздел) о проведении исследований;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2.Публикации;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3.Сертификаты участников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деканы ВШ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692498"/>
                  </a:ext>
                </a:extLst>
              </a:tr>
              <a:tr h="1294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Подготовка и проведение конкурса на лучшую студенческую научно-исследовательскую работу 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Проведение не менее 1-го конкурса.  Отчет о проведении конкурса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деканы ВШ, руководители СНО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24448"/>
                  </a:ext>
                </a:extLst>
              </a:tr>
              <a:tr h="213473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6"/>
                      </a:pPr>
                      <a:r>
                        <a:rPr lang="ru-RU" sz="1400" b="1" dirty="0">
                          <a:effectLst/>
                        </a:rPr>
                        <a:t>Организация научно-исследовательской инфраструктуры и др.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054245"/>
                  </a:ext>
                </a:extLst>
              </a:tr>
              <a:tr h="808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Развитие и структурирование работы Научно-Технического Совета (НТС)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работы НТС на учетный период.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февраль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82" marR="348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24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79976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42FD97D-A8E3-412D-A036-7AD6FBF00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06700"/>
              </p:ext>
            </p:extLst>
          </p:nvPr>
        </p:nvGraphicFramePr>
        <p:xfrm>
          <a:off x="377826" y="1271589"/>
          <a:ext cx="11020424" cy="4905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731">
                  <a:extLst>
                    <a:ext uri="{9D8B030D-6E8A-4147-A177-3AD203B41FA5}">
                      <a16:colId xmlns:a16="http://schemas.microsoft.com/office/drawing/2014/main" val="64284273"/>
                    </a:ext>
                  </a:extLst>
                </a:gridCol>
                <a:gridCol w="3453382">
                  <a:extLst>
                    <a:ext uri="{9D8B030D-6E8A-4147-A177-3AD203B41FA5}">
                      <a16:colId xmlns:a16="http://schemas.microsoft.com/office/drawing/2014/main" val="3653419787"/>
                    </a:ext>
                  </a:extLst>
                </a:gridCol>
                <a:gridCol w="2632972">
                  <a:extLst>
                    <a:ext uri="{9D8B030D-6E8A-4147-A177-3AD203B41FA5}">
                      <a16:colId xmlns:a16="http://schemas.microsoft.com/office/drawing/2014/main" val="1339679635"/>
                    </a:ext>
                  </a:extLst>
                </a:gridCol>
                <a:gridCol w="1058296">
                  <a:extLst>
                    <a:ext uri="{9D8B030D-6E8A-4147-A177-3AD203B41FA5}">
                      <a16:colId xmlns:a16="http://schemas.microsoft.com/office/drawing/2014/main" val="124814547"/>
                    </a:ext>
                  </a:extLst>
                </a:gridCol>
                <a:gridCol w="1479526">
                  <a:extLst>
                    <a:ext uri="{9D8B030D-6E8A-4147-A177-3AD203B41FA5}">
                      <a16:colId xmlns:a16="http://schemas.microsoft.com/office/drawing/2014/main" val="1333079248"/>
                    </a:ext>
                  </a:extLst>
                </a:gridCol>
                <a:gridCol w="1573517">
                  <a:extLst>
                    <a:ext uri="{9D8B030D-6E8A-4147-A177-3AD203B41FA5}">
                      <a16:colId xmlns:a16="http://schemas.microsoft.com/office/drawing/2014/main" val="2936224745"/>
                    </a:ext>
                  </a:extLst>
                </a:gridCol>
              </a:tblGrid>
              <a:tr h="157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Разработка Программы повышения исследовательских компетенций на 2022 г. для ППС и сотрудников КУ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Программа повышения исследователь-ских компетенций. Участие в Программе не менее 70 % ППС ВШ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 ДЧР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6273"/>
                  </a:ext>
                </a:extLst>
              </a:tr>
              <a:tr h="875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Обновление корпоративного сайта, с созданием разделов по научной деятельности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Обновленный сайт КОУ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директор ТД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863706"/>
                  </a:ext>
                </a:extLst>
              </a:tr>
              <a:tr h="1051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Актуализация научного  электронного ресурса  -   «Digest of Research </a:t>
                      </a:r>
                      <a:r>
                        <a:rPr lang="en-US" sz="1400">
                          <a:effectLst/>
                        </a:rPr>
                        <a:t>CU</a:t>
                      </a:r>
                      <a:r>
                        <a:rPr lang="ru-RU" sz="1400">
                          <a:effectLst/>
                        </a:rPr>
                        <a:t>» и др.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Digest of Research CU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сентябрь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директор ТД, ОСИК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778379"/>
                  </a:ext>
                </a:extLst>
              </a:tr>
              <a:tr h="35038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7. Организация и участие в междисциплинарных и прочих исследованиях	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838069"/>
                  </a:ext>
                </a:extLst>
              </a:tr>
              <a:tr h="1051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Реализация Международного проекта по сохранению яблони Сиверса (</a:t>
                      </a:r>
                      <a:r>
                        <a:rPr lang="en-US" sz="1400">
                          <a:effectLst/>
                        </a:rPr>
                        <a:t>Malus Sieversii</a:t>
                      </a:r>
                      <a:r>
                        <a:rPr lang="ru-RU" sz="1400">
                          <a:effectLst/>
                        </a:rPr>
                        <a:t>)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Отчет о реализации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2" marR="377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169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08118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B33C7D4-6A19-404A-A0AE-93136413F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39812"/>
              </p:ext>
            </p:extLst>
          </p:nvPr>
        </p:nvGraphicFramePr>
        <p:xfrm>
          <a:off x="377825" y="1271588"/>
          <a:ext cx="10975976" cy="488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412">
                  <a:extLst>
                    <a:ext uri="{9D8B030D-6E8A-4147-A177-3AD203B41FA5}">
                      <a16:colId xmlns:a16="http://schemas.microsoft.com/office/drawing/2014/main" val="3339985674"/>
                    </a:ext>
                  </a:extLst>
                </a:gridCol>
                <a:gridCol w="3439455">
                  <a:extLst>
                    <a:ext uri="{9D8B030D-6E8A-4147-A177-3AD203B41FA5}">
                      <a16:colId xmlns:a16="http://schemas.microsoft.com/office/drawing/2014/main" val="354687368"/>
                    </a:ext>
                  </a:extLst>
                </a:gridCol>
                <a:gridCol w="2622353">
                  <a:extLst>
                    <a:ext uri="{9D8B030D-6E8A-4147-A177-3AD203B41FA5}">
                      <a16:colId xmlns:a16="http://schemas.microsoft.com/office/drawing/2014/main" val="2056986707"/>
                    </a:ext>
                  </a:extLst>
                </a:gridCol>
                <a:gridCol w="1054028">
                  <a:extLst>
                    <a:ext uri="{9D8B030D-6E8A-4147-A177-3AD203B41FA5}">
                      <a16:colId xmlns:a16="http://schemas.microsoft.com/office/drawing/2014/main" val="1553255304"/>
                    </a:ext>
                  </a:extLst>
                </a:gridCol>
                <a:gridCol w="1473557">
                  <a:extLst>
                    <a:ext uri="{9D8B030D-6E8A-4147-A177-3AD203B41FA5}">
                      <a16:colId xmlns:a16="http://schemas.microsoft.com/office/drawing/2014/main" val="2342692158"/>
                    </a:ext>
                  </a:extLst>
                </a:gridCol>
                <a:gridCol w="1567171">
                  <a:extLst>
                    <a:ext uri="{9D8B030D-6E8A-4147-A177-3AD203B41FA5}">
                      <a16:colId xmlns:a16="http://schemas.microsoft.com/office/drawing/2014/main" val="2268427498"/>
                    </a:ext>
                  </a:extLst>
                </a:gridCol>
              </a:tblGrid>
              <a:tr h="2712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Участие в проекте «Изучение биологических принципов использования инновационных способов и биотехнологий для эффективного искусственного воспроизводства осетровых с сохранением естественных генетических характеристик».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Отчет о реализации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61415"/>
                  </a:ext>
                </a:extLst>
              </a:tr>
              <a:tr h="1158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8953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Участие в проекте </a:t>
                      </a:r>
                      <a:r>
                        <a:rPr lang="ru-RU" sz="1400" kern="1200">
                          <a:effectLst/>
                        </a:rPr>
                        <a:t>биологической безопасности и охраны окружающей среды, в сохранении генофонда редких животных и растений.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Отчет о реализации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113068"/>
                  </a:ext>
                </a:extLst>
              </a:tr>
              <a:tr h="101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и участие в междисциплинарных исследованиях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Участие не менее в не менее 3-х проектах. Отчет о реализации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80" marR="36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65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31714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051050"/>
            <a:ext cx="8985250" cy="200977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4000" b="1" spc="300" dirty="0">
                <a:solidFill>
                  <a:srgbClr val="E35C3D"/>
                </a:solidFill>
              </a:rPr>
              <a:t>                              </a:t>
            </a:r>
            <a:br>
              <a:rPr lang="ru-RU" sz="4000" b="1" spc="300" dirty="0">
                <a:solidFill>
                  <a:srgbClr val="E35C3D"/>
                </a:solidFill>
              </a:rPr>
            </a:br>
            <a:endParaRPr lang="ru-RU" sz="4000" b="1" spc="300" dirty="0">
              <a:solidFill>
                <a:srgbClr val="E35C3D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1313" y="403225"/>
            <a:ext cx="11379200" cy="20638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0300" y="2862263"/>
            <a:ext cx="78628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НИР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2021</a:t>
            </a:r>
          </a:p>
        </p:txBody>
      </p:sp>
      <p:pic>
        <p:nvPicPr>
          <p:cNvPr id="2560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3" y="631507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3200" dirty="0">
                <a:latin typeface="Cambria" panose="02040503050406030204" pitchFamily="18" charset="0"/>
                <a:ea typeface="Cambria" panose="02040503050406030204" pitchFamily="18" charset="0"/>
              </a:rPr>
              <a:t>«С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aspian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Dream 2025» 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762793" y="935831"/>
            <a:ext cx="10250487" cy="804863"/>
          </a:xfrm>
        </p:spPr>
        <p:txBody>
          <a:bodyPr/>
          <a:lstStyle/>
          <a:p>
            <a:br>
              <a:rPr lang="ru-RU" sz="3200" dirty="0"/>
            </a:br>
            <a:r>
              <a:rPr lang="ru-RU" sz="3200" b="1" dirty="0"/>
              <a:t>        </a:t>
            </a:r>
            <a:br>
              <a:rPr lang="ru-RU" sz="3200" dirty="0"/>
            </a:b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0" y="1564965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-8734" y="3017294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530C-E295-4A8C-B898-5D0BE30F8476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990600" y="1422590"/>
            <a:ext cx="1068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Стратегическая цель 1. АКАДЕМИЧЕСКОЕ РАЗВИТИЕ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 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97835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Повышение качества образования.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форм вовлечения студентов.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он-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образования.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академической репутации. 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5.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интернационализации.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868813"/>
            <a:ext cx="952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Стратегическая цель 2. НАУЧНОЕ И ИННОВАЦИОННОЕ РАЗВИТИЕ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1" y="3145165"/>
            <a:ext cx="106870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исследовательской и инновационной экосистемы.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организованных исследований, научного администрирования и сопровождения.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и развитие Системы оценки результативности научной деятельности </a:t>
            </a:r>
            <a:r>
              <a:rPr lang="kk-K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преподавателей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сотрудников. </a:t>
            </a:r>
          </a:p>
          <a:p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4.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подготовки кадров высшей квалификации.     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5. </a:t>
            </a:r>
            <a:r>
              <a:rPr lang="ru-RU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Коллаборация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исследований при реализации научных проектов.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-8733" y="5601775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0" y="4500677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23938" y="4375606"/>
            <a:ext cx="1049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Стратегическая цель 3. ОРГАНИЗАЦИОННОЕ РАЗВИТИЕ.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1713" y="4675124"/>
            <a:ext cx="100298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новой архитектуры организации.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человеческого капитала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культуры будущего.</a:t>
            </a:r>
          </a:p>
          <a:p>
            <a:pPr lvl="1"/>
            <a:endParaRPr lang="ru-RU" dirty="0"/>
          </a:p>
          <a:p>
            <a:pPr lvl="1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35050" y="5442172"/>
            <a:ext cx="9963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Стратегическая цель 4. ИНФРАСТРУКТУРНОЕ И ЦИФРОВОЕ РАЗВИТИЕ.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3938" y="5697819"/>
            <a:ext cx="10190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Комфортные условия для обучения и работы.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цифровой экосистемы.</a:t>
            </a:r>
          </a:p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Тестирование и развитие модели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Caspian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</p:spTree>
    <p:extLst>
      <p:ext uri="{BB962C8B-B14F-4D97-AF65-F5344CB8AC3E}">
        <p14:creationId xmlns:p14="http://schemas.microsoft.com/office/powerpoint/2010/main" val="166466131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Стратегические  цели  и  задачи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441228-47BC-47A4-827C-1754DF47E6A3}"/>
              </a:ext>
            </a:extLst>
          </p:cNvPr>
          <p:cNvSpPr/>
          <p:nvPr/>
        </p:nvSpPr>
        <p:spPr>
          <a:xfrm>
            <a:off x="457200" y="1500470"/>
            <a:ext cx="7839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Стратегическая цель 2. НАУЧНОЕ И ИННОВАЦИОННОЕ РАЗВИТИЕ.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C874EC-C035-4811-B49D-3667A0766D8F}"/>
              </a:ext>
            </a:extLst>
          </p:cNvPr>
          <p:cNvSpPr txBox="1"/>
          <p:nvPr/>
        </p:nvSpPr>
        <p:spPr>
          <a:xfrm>
            <a:off x="457200" y="1869802"/>
            <a:ext cx="913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исследовательской и инновационной экосистемы.</a:t>
            </a:r>
          </a:p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организованных исследований, научного администрирования и сопровождения.</a:t>
            </a:r>
          </a:p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и развитие Системы оценки результативности научной деятельности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преподавателей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сотрудников. </a:t>
            </a:r>
          </a:p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подготовки кадров высшей квалификации.                                                                                                                                          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5.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Коллаборация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исследований при реализации научных проектов.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A7F16C0-52B7-4600-80BA-D7E6F85350E8}"/>
              </a:ext>
            </a:extLst>
          </p:cNvPr>
          <p:cNvSpPr/>
          <p:nvPr/>
        </p:nvSpPr>
        <p:spPr>
          <a:xfrm>
            <a:off x="9345168" y="1373188"/>
            <a:ext cx="2222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eaLnBrk="0" hangingPunct="0">
              <a:spcAft>
                <a:spcPts val="0"/>
              </a:spcAft>
              <a:tabLst>
                <a:tab pos="630555" algn="l"/>
              </a:tabLst>
            </a:pP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Основание-«Стратегия развития  </a:t>
            </a:r>
            <a:r>
              <a:rPr lang="en-US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Caspian University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на 2021 - 2025 годы «С</a:t>
            </a:r>
            <a:r>
              <a:rPr lang="en-US" sz="1600" b="1" i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aspian</a:t>
            </a:r>
            <a:r>
              <a:rPr lang="en-US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Dream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2025», Раздел 5. «Стратегически цели, задачи, ожидаемые результаты», подраздел «Стратегическая цель 2. Научное и инновационное развитие», стр.22 - 24).  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3DCD35-94B6-4749-8475-22583247F27D}"/>
              </a:ext>
            </a:extLst>
          </p:cNvPr>
          <p:cNvSpPr/>
          <p:nvPr/>
        </p:nvSpPr>
        <p:spPr>
          <a:xfrm>
            <a:off x="457200" y="3674688"/>
            <a:ext cx="9134856" cy="268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 eaLnBrk="0" hangingPunct="0">
              <a:spcAft>
                <a:spcPts val="0"/>
              </a:spcAft>
              <a:tabLst>
                <a:tab pos="630555" algn="l"/>
              </a:tabLst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Основными показателями научно-исследовательской деятельности и развития инноваций в университете будет является:</a:t>
            </a: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  <a:tabLst>
                <a:tab pos="180340" algn="l"/>
              </a:tabLst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(1) стимулирование высокого качества научных публикаций сотрудников университета; участие в грантовых проектах; (2) развитие научно-инновационного потенциала; (3) подготовка кадров высшей квалификации, с высоким качеством защищенных диссертаций; (4) сопровождение научно-исследовательской деятельности научных, инновационных и образовательных подразделений университета, обеспечение качества НИОКР; (5) сопровождение научно-исследовательской деятельности обучающихся и молодых ученых; (6) стимулирование использования исследовательской инфраструктуры университета и партнеров для ведения научной и инновационной деятельности.</a:t>
            </a: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sz="12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4921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5175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Стратегические ожидания </a:t>
            </a:r>
            <a:endParaRPr lang="ru-RU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DDCFF8-4259-4C15-AE85-EC799DFDE632}"/>
              </a:ext>
            </a:extLst>
          </p:cNvPr>
          <p:cNvSpPr/>
          <p:nvPr/>
        </p:nvSpPr>
        <p:spPr>
          <a:xfrm>
            <a:off x="554831" y="1436687"/>
            <a:ext cx="91928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эффективной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научной</a:t>
            </a:r>
            <a:r>
              <a:rPr lang="ru-RU" sz="1400" spc="1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инфраструктуры</a:t>
            </a:r>
            <a:r>
              <a:rPr lang="ru-RU" sz="1400" spc="19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университета,</a:t>
            </a:r>
            <a:r>
              <a:rPr lang="ru-RU" sz="1400" spc="15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отвечающей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современным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требованиям.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Участие в актуальных междисциплинарных научных проектах и программах, ориентированных на потребность реального рынка.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Увеличение публикаций ППС университета в изданиях, входящих в 1-й, 2-й, 3-й квартили, по данным </a:t>
            </a:r>
            <a:r>
              <a:rPr lang="en-US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Journal Citation Reports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компании </a:t>
            </a:r>
            <a:r>
              <a:rPr lang="en-US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Clarivate Analytics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 базы данных </a:t>
            </a:r>
            <a:r>
              <a:rPr lang="en-US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Scopus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Активное участие молодых ученых и привлечение иностранных ученых для реализации проектов и пропаганды имиджа профессии ученого.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</a:t>
            </a:r>
            <a:r>
              <a:rPr lang="ru-RU" sz="1400" spc="1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новых</a:t>
            </a:r>
            <a:r>
              <a:rPr lang="ru-RU" sz="1400" spc="1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технологий,</a:t>
            </a:r>
            <a:r>
              <a:rPr lang="ru-RU" sz="1400" spc="1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получение</a:t>
            </a:r>
            <a:r>
              <a:rPr lang="ru-RU" sz="1400" spc="1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новых</a:t>
            </a:r>
            <a:r>
              <a:rPr lang="ru-RU" sz="1400" spc="1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знаний</a:t>
            </a:r>
            <a:r>
              <a:rPr lang="ru-RU" sz="1400" spc="10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z="1400" spc="1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реализации</a:t>
            </a:r>
            <a:r>
              <a:rPr lang="ru-RU" sz="1400" spc="15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совместных</a:t>
            </a:r>
            <a:r>
              <a:rPr lang="ru-RU" sz="1400" spc="15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проектов</a:t>
            </a:r>
            <a:r>
              <a:rPr lang="ru-RU" sz="1400" spc="15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400" spc="1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международными</a:t>
            </a:r>
            <a:r>
              <a:rPr lang="ru-RU" sz="1400" spc="1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научными</a:t>
            </a:r>
            <a:r>
              <a:rPr lang="ru-RU" sz="1400" spc="1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фондами</a:t>
            </a:r>
            <a:r>
              <a:rPr lang="ru-RU" sz="1400" spc="1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15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ведущими</a:t>
            </a:r>
            <a:r>
              <a:rPr lang="ru-RU" sz="1400" spc="1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университетами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зарубежных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стран.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Интеграция</a:t>
            </a:r>
            <a:r>
              <a:rPr lang="ru-RU" sz="1400" spc="17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400" spc="17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ведущими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университетами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мира</a:t>
            </a:r>
            <a:r>
              <a:rPr lang="ru-RU" sz="1400" spc="17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</a:t>
            </a:r>
            <a:r>
              <a:rPr lang="ru-RU" sz="1400" spc="17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подготовки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ученых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1400" spc="19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области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наукоемких технологий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</a:t>
            </a:r>
            <a:r>
              <a:rPr lang="ru-RU" sz="1400" spc="-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диверсификации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экономики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страны.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</a:t>
            </a:r>
            <a:r>
              <a:rPr lang="ru-RU" sz="1400" spc="1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системы</a:t>
            </a:r>
            <a:r>
              <a:rPr lang="ru-RU" sz="1400" spc="1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научных,</a:t>
            </a:r>
            <a:r>
              <a:rPr lang="ru-RU" sz="1400" spc="16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инновационных</a:t>
            </a:r>
            <a:r>
              <a:rPr lang="ru-RU" sz="1400" spc="17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1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образовательных</a:t>
            </a:r>
            <a:r>
              <a:rPr lang="ru-RU" sz="1400" spc="1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</a:t>
            </a:r>
            <a:r>
              <a:rPr lang="ru-RU" sz="1400" spc="18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18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проектов</a:t>
            </a:r>
            <a:r>
              <a:rPr lang="ru-RU" sz="1400" spc="19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</a:t>
            </a:r>
            <a:r>
              <a:rPr lang="ru-RU" sz="1400" spc="2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стратегическими</a:t>
            </a:r>
            <a:r>
              <a:rPr lang="ru-RU" sz="1400" spc="2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партнерами</a:t>
            </a:r>
            <a:r>
              <a:rPr lang="ru-RU" sz="1400" spc="18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400" spc="19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привлечением</a:t>
            </a:r>
            <a:r>
              <a:rPr lang="ru-RU" sz="1400" spc="18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их</a:t>
            </a:r>
            <a:r>
              <a:rPr lang="ru-RU" sz="1400" spc="1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кадровых,</a:t>
            </a:r>
            <a:r>
              <a:rPr lang="ru-RU" sz="1400" spc="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технологических</a:t>
            </a:r>
            <a:r>
              <a:rPr lang="ru-RU" sz="1400" spc="6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7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интеллектуальных</a:t>
            </a:r>
            <a:r>
              <a:rPr lang="ru-RU" sz="1400" spc="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ресурсов</a:t>
            </a:r>
            <a:r>
              <a:rPr lang="ru-RU" sz="1400" spc="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</a:t>
            </a:r>
            <a:r>
              <a:rPr lang="ru-RU" sz="1400" spc="6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практико-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ориентированной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подготовки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студентов.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Формирование</a:t>
            </a:r>
            <a:r>
              <a:rPr lang="ru-RU" sz="1400" spc="2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конкурентоспособного</a:t>
            </a:r>
            <a:r>
              <a:rPr lang="ru-RU" sz="1400" spc="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сектора</a:t>
            </a:r>
            <a:r>
              <a:rPr lang="ru-RU" sz="1400" spc="3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исследований</a:t>
            </a:r>
            <a:r>
              <a:rPr lang="ru-RU" sz="1400" spc="34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12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разработок:</a:t>
            </a:r>
            <a:r>
              <a:rPr lang="ru-RU" sz="1400" spc="2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</a:t>
            </a:r>
            <a:r>
              <a:rPr lang="ru-RU" sz="1400" spc="2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институтов</a:t>
            </a:r>
            <a:r>
              <a:rPr lang="ru-RU" sz="1400" spc="20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использования</a:t>
            </a:r>
            <a:r>
              <a:rPr lang="ru-RU" sz="1400" spc="2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результатов</a:t>
            </a:r>
            <a:r>
              <a:rPr lang="ru-RU" sz="1400" spc="20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исследований;</a:t>
            </a:r>
            <a:r>
              <a:rPr lang="ru-RU" sz="1400" spc="22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</a:t>
            </a:r>
            <a:r>
              <a:rPr lang="ru-RU" sz="1400" spc="3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эффективной</a:t>
            </a:r>
            <a:r>
              <a:rPr lang="ru-RU" sz="1400" spc="2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инновационной</a:t>
            </a:r>
            <a:r>
              <a:rPr lang="ru-RU" sz="1400" spc="2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среды,</a:t>
            </a:r>
            <a:r>
              <a:rPr lang="ru-RU" sz="1400" spc="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обеспечивающей</a:t>
            </a:r>
            <a:r>
              <a:rPr lang="ru-RU" sz="1400" spc="3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взаимодействие</a:t>
            </a:r>
            <a:r>
              <a:rPr lang="ru-RU" sz="1400" spc="19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сектора</a:t>
            </a:r>
            <a:r>
              <a:rPr lang="ru-RU" sz="1400" spc="10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исследований</a:t>
            </a:r>
            <a:r>
              <a:rPr lang="ru-RU" sz="1400" spc="1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1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разработок</a:t>
            </a:r>
            <a:r>
              <a:rPr lang="ru-RU" sz="1400" spc="11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400" spc="12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образовательными,</a:t>
            </a:r>
            <a:r>
              <a:rPr lang="ru-RU" sz="1400" spc="1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научно-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исследовательскими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учреждениями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</a:t>
            </a:r>
            <a:r>
              <a:rPr lang="ru-RU" sz="1400" spc="-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частными</a:t>
            </a:r>
            <a:r>
              <a:rPr lang="ru-RU" sz="1400" spc="-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организациями.</a:t>
            </a:r>
            <a:endParaRPr lang="ru-RU" sz="1400" spc="5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Укрепление</a:t>
            </a:r>
            <a:r>
              <a:rPr lang="ru-RU" sz="1400" spc="3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научно-исследовательской</a:t>
            </a:r>
            <a:r>
              <a:rPr lang="ru-RU" sz="1400" spc="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базы</a:t>
            </a:r>
            <a:r>
              <a:rPr lang="ru-RU" sz="1400" spc="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университета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3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1400" spc="23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привлечением</a:t>
            </a:r>
            <a:r>
              <a:rPr lang="ru-RU" sz="1400" spc="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международных</a:t>
            </a:r>
            <a:r>
              <a:rPr lang="ru-RU" sz="1400" spc="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4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казахстанских</a:t>
            </a:r>
            <a:r>
              <a:rPr lang="ru-RU" sz="1400" spc="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источников</a:t>
            </a:r>
            <a:r>
              <a:rPr lang="ru-RU" sz="1400" spc="4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научно-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технической</a:t>
            </a:r>
            <a:r>
              <a:rPr lang="ru-RU" sz="1400" spc="-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информации.</a:t>
            </a: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Повышение</a:t>
            </a:r>
            <a:r>
              <a:rPr lang="ru-RU" sz="1400" spc="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конкурентоспособности</a:t>
            </a:r>
            <a:r>
              <a:rPr lang="ru-RU" sz="1400" spc="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научных</a:t>
            </a:r>
            <a:r>
              <a:rPr lang="ru-RU" sz="1400" spc="8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исследований</a:t>
            </a:r>
            <a:r>
              <a:rPr lang="ru-RU" sz="1400" spc="8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1400" spc="7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интеграция</a:t>
            </a:r>
            <a:r>
              <a:rPr lang="ru-RU" sz="1400" spc="15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университета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международное</a:t>
            </a:r>
            <a:r>
              <a:rPr lang="ru-RU" sz="1400" spc="-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исследовательское</a:t>
            </a:r>
            <a:r>
              <a:rPr lang="ru-RU" sz="1400" spc="-1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spc="-5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пространство.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BC5B4FB-7DCF-45B1-BCAB-1F20612A72C3}"/>
              </a:ext>
            </a:extLst>
          </p:cNvPr>
          <p:cNvSpPr/>
          <p:nvPr/>
        </p:nvSpPr>
        <p:spPr>
          <a:xfrm>
            <a:off x="9967775" y="1460599"/>
            <a:ext cx="1430476" cy="504753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Основание-«Стратегия развития  </a:t>
            </a:r>
            <a:r>
              <a:rPr lang="en-US" sz="1400" i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Caspian University</a:t>
            </a:r>
            <a:r>
              <a:rPr lang="ru-RU" sz="1400" i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на 2021 - 2025 годы «С</a:t>
            </a:r>
            <a:r>
              <a:rPr lang="en-US" sz="1400" i="1" dirty="0" err="1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aspian</a:t>
            </a:r>
            <a:r>
              <a:rPr lang="en-US" sz="1400" i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Dream</a:t>
            </a:r>
            <a:r>
              <a:rPr lang="ru-RU" sz="1400" i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2025», Раздел 5. «Стратегически цели, задачи, ожидаемые результаты», подраздел «Стратегическая цель 2. Научное и инновационное развитие», пункт «Ожидаемые результаты», стр.24 - 25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6221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Целевые индикаторы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E4692DB-3D18-488E-A202-161FCDCDA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66192"/>
              </p:ext>
            </p:extLst>
          </p:nvPr>
        </p:nvGraphicFramePr>
        <p:xfrm>
          <a:off x="377825" y="1444422"/>
          <a:ext cx="8730664" cy="452356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65148">
                  <a:extLst>
                    <a:ext uri="{9D8B030D-6E8A-4147-A177-3AD203B41FA5}">
                      <a16:colId xmlns:a16="http://schemas.microsoft.com/office/drawing/2014/main" val="3386197160"/>
                    </a:ext>
                  </a:extLst>
                </a:gridCol>
                <a:gridCol w="6409046">
                  <a:extLst>
                    <a:ext uri="{9D8B030D-6E8A-4147-A177-3AD203B41FA5}">
                      <a16:colId xmlns:a16="http://schemas.microsoft.com/office/drawing/2014/main" val="1980704574"/>
                    </a:ext>
                  </a:extLst>
                </a:gridCol>
                <a:gridCol w="749378">
                  <a:extLst>
                    <a:ext uri="{9D8B030D-6E8A-4147-A177-3AD203B41FA5}">
                      <a16:colId xmlns:a16="http://schemas.microsoft.com/office/drawing/2014/main" val="2985763673"/>
                    </a:ext>
                  </a:extLst>
                </a:gridCol>
                <a:gridCol w="1007092">
                  <a:extLst>
                    <a:ext uri="{9D8B030D-6E8A-4147-A177-3AD203B41FA5}">
                      <a16:colId xmlns:a16="http://schemas.microsoft.com/office/drawing/2014/main" val="1114568459"/>
                    </a:ext>
                  </a:extLst>
                </a:gridCol>
              </a:tblGrid>
              <a:tr h="30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     индикаторы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Ед.изм.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 год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047504429"/>
                  </a:ext>
                </a:extLst>
              </a:tr>
              <a:tr h="35281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научно-исследовательских подразделений, всего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575834540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институтов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179967023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центров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3539322991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лабораторий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945532827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реализуемых научных проектов (грантовых, ПЦФ и др.)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006525401"/>
                  </a:ext>
                </a:extLst>
              </a:tr>
              <a:tr h="7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Количество научных публикаций в рейтинговых изданий, </a:t>
                      </a:r>
                      <a:r>
                        <a:rPr lang="ru-RU" sz="1400" spc="5" dirty="0">
                          <a:effectLst/>
                        </a:rPr>
                        <a:t>индексируемых в базах </a:t>
                      </a:r>
                      <a:r>
                        <a:rPr lang="ru-RU" sz="1400" dirty="0" err="1">
                          <a:effectLst/>
                        </a:rPr>
                        <a:t>Scopus</a:t>
                      </a:r>
                      <a:r>
                        <a:rPr lang="ru-RU" sz="1400" spc="5" dirty="0">
                          <a:effectLst/>
                        </a:rPr>
                        <a:t> и </a:t>
                      </a:r>
                      <a:r>
                        <a:rPr lang="en-US" sz="1400" dirty="0">
                          <a:effectLst/>
                        </a:rPr>
                        <a:t>Web of Science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en-US" sz="1400" dirty="0">
                          <a:effectLst/>
                        </a:rPr>
                        <a:t>Clarivate Analytics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ед.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73317062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международных исследовательских проектов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05438596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Количество международных ученых, вовлеченных в исследования </a:t>
                      </a:r>
                      <a:r>
                        <a:rPr lang="en-US" sz="1400" dirty="0">
                          <a:effectLst/>
                        </a:rPr>
                        <a:t>CU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410465849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Количество ежегодных международных научных конференций, проводимых </a:t>
                      </a:r>
                      <a:r>
                        <a:rPr lang="en-US" sz="1400" dirty="0">
                          <a:effectLst/>
                        </a:rPr>
                        <a:t>CU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073714726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опубликованных монографий 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1565867627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научных журналов издаваемых в </a:t>
                      </a:r>
                      <a:r>
                        <a:rPr lang="en-US" sz="1400" dirty="0">
                          <a:effectLst/>
                        </a:rPr>
                        <a:t>CU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421822356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2F5158-D1B3-4EB8-9958-A2E60C9A50B1}"/>
              </a:ext>
            </a:extLst>
          </p:cNvPr>
          <p:cNvSpPr/>
          <p:nvPr/>
        </p:nvSpPr>
        <p:spPr>
          <a:xfrm>
            <a:off x="9108490" y="1413312"/>
            <a:ext cx="245674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>
              <a:spcAft>
                <a:spcPts val="0"/>
              </a:spcAft>
            </a:pP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Основание- «Стратегия развития  </a:t>
            </a:r>
            <a:r>
              <a:rPr lang="en-US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Caspian University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на 2021 - 2025 годы «С</a:t>
            </a:r>
            <a:r>
              <a:rPr lang="en-US" sz="1600" b="1" i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aspian</a:t>
            </a:r>
            <a:r>
              <a:rPr lang="en-US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Dream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2025», Раздел 6. Целевые индикаторы, пункт «Стратегическая цель 2. Научное и инновационное развитие», в плановом периоде на 2021 год, стр.32).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1191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38F0F1-286D-407F-BCDC-269C85520D4A}"/>
              </a:ext>
            </a:extLst>
          </p:cNvPr>
          <p:cNvSpPr/>
          <p:nvPr/>
        </p:nvSpPr>
        <p:spPr>
          <a:xfrm>
            <a:off x="377825" y="1564887"/>
            <a:ext cx="1111091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План состоит из шести разделов: </a:t>
            </a:r>
          </a:p>
          <a:p>
            <a:pPr marL="450215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первый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	–«Организация научно-исследовательской работы. Общий раздел»;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второй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	–«</a:t>
            </a:r>
            <a:r>
              <a:rPr lang="kk-KZ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В</a:t>
            </a:r>
            <a:r>
              <a:rPr lang="ru-RU" sz="1600" dirty="0" err="1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ыполнение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научных и научно-технических программ / проектов  по фундаментальным 		исследованиям / прикладным исследованиям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третий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	–«Организация научно-исследовательской работы ППС и сотрудников»;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четвертый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	– «Организации подготовки научных кадров и научно-исследовательской работы докторантов, 		магистрантов»;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пятый 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	-«Организация научно-исследовательской работы студентов»,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шестой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	–«Организация научно-исследовательской инфраструктуры, сервиса и др.»,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седьмой</a:t>
            </a: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	–«Организация и участие в междисциплинарных и прочих исследованиях».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endParaRPr lang="ru-RU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endParaRPr lang="ru-RU" sz="16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мероприятия научно-исследовательской работы КУ  на  2022 год разработаны в контексте важнейших мер по реализации  </a:t>
            </a:r>
          </a:p>
          <a:p>
            <a:pPr marL="735965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программы развития образования и науки Республики Казахстан на 2020 – 2025 годы     и </a:t>
            </a:r>
          </a:p>
          <a:p>
            <a:pPr marL="735965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Стратегии развития  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Caspian University</a:t>
            </a:r>
            <a:r>
              <a:rPr lang="ru-RU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на 2021 - 2025 годы «С</a:t>
            </a:r>
            <a:r>
              <a:rPr lang="en-US" sz="16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aspian</a:t>
            </a:r>
            <a:r>
              <a:rPr lang="en-U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Dream</a:t>
            </a:r>
            <a:r>
              <a:rPr lang="ru-RU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2025»</a:t>
            </a:r>
            <a:r>
              <a:rPr lang="kk-KZ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3652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8E19943-B053-410B-966F-9DE9129DB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01359"/>
              </p:ext>
            </p:extLst>
          </p:nvPr>
        </p:nvGraphicFramePr>
        <p:xfrm>
          <a:off x="413657" y="1271589"/>
          <a:ext cx="10984593" cy="4846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899">
                  <a:extLst>
                    <a:ext uri="{9D8B030D-6E8A-4147-A177-3AD203B41FA5}">
                      <a16:colId xmlns:a16="http://schemas.microsoft.com/office/drawing/2014/main" val="3821788583"/>
                    </a:ext>
                  </a:extLst>
                </a:gridCol>
                <a:gridCol w="3453384">
                  <a:extLst>
                    <a:ext uri="{9D8B030D-6E8A-4147-A177-3AD203B41FA5}">
                      <a16:colId xmlns:a16="http://schemas.microsoft.com/office/drawing/2014/main" val="3875326591"/>
                    </a:ext>
                  </a:extLst>
                </a:gridCol>
                <a:gridCol w="2632971">
                  <a:extLst>
                    <a:ext uri="{9D8B030D-6E8A-4147-A177-3AD203B41FA5}">
                      <a16:colId xmlns:a16="http://schemas.microsoft.com/office/drawing/2014/main" val="4066197641"/>
                    </a:ext>
                  </a:extLst>
                </a:gridCol>
                <a:gridCol w="1058294">
                  <a:extLst>
                    <a:ext uri="{9D8B030D-6E8A-4147-A177-3AD203B41FA5}">
                      <a16:colId xmlns:a16="http://schemas.microsoft.com/office/drawing/2014/main" val="4255050719"/>
                    </a:ext>
                  </a:extLst>
                </a:gridCol>
                <a:gridCol w="1479523">
                  <a:extLst>
                    <a:ext uri="{9D8B030D-6E8A-4147-A177-3AD203B41FA5}">
                      <a16:colId xmlns:a16="http://schemas.microsoft.com/office/drawing/2014/main" val="2988680183"/>
                    </a:ext>
                  </a:extLst>
                </a:gridCol>
                <a:gridCol w="1573522">
                  <a:extLst>
                    <a:ext uri="{9D8B030D-6E8A-4147-A177-3AD203B41FA5}">
                      <a16:colId xmlns:a16="http://schemas.microsoft.com/office/drawing/2014/main" val="4187696707"/>
                    </a:ext>
                  </a:extLst>
                </a:gridCol>
              </a:tblGrid>
              <a:tr h="807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</a:t>
                      </a:r>
                      <a:r>
                        <a:rPr lang="ru-RU" sz="1400" dirty="0" err="1">
                          <a:effectLst/>
                        </a:rPr>
                        <a:t>пп</a:t>
                      </a:r>
                      <a:r>
                        <a:rPr lang="ru-RU" sz="1400" dirty="0">
                          <a:effectLst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раз-дела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мероприятия,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4445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Индикаторы   результативности </a:t>
                      </a:r>
                    </a:p>
                    <a:p>
                      <a:pPr indent="-4445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(ключевые показатели деятельности)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>
                          <a:effectLst/>
                        </a:rPr>
                        <a:t>Сроки выполнения   в текущем году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400">
                          <a:effectLst/>
                        </a:rPr>
                        <a:t>(начало–окончание)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Ответ. исполнитель, соисполнители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16596"/>
                  </a:ext>
                </a:extLst>
              </a:tr>
              <a:tr h="269232"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 Организация научно-исследовательской работы. Общий раздел.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677777"/>
                  </a:ext>
                </a:extLst>
              </a:tr>
              <a:tr h="1076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Отчета о научно-исследовательской деятельности КОУ за 2021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Отчет по НИР  за 2021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, деканы ВШ, </a:t>
                      </a:r>
                      <a:r>
                        <a:rPr lang="ru-RU" sz="1400" dirty="0" err="1">
                          <a:effectLst/>
                        </a:rPr>
                        <a:t>зам.деканы</a:t>
                      </a:r>
                      <a:r>
                        <a:rPr lang="ru-RU" sz="1400" dirty="0">
                          <a:effectLst/>
                        </a:rPr>
                        <a:t> по НИР, координатор ОСИК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049"/>
                  </a:ext>
                </a:extLst>
              </a:tr>
              <a:tr h="1076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Отчета о научно-исследовательской деятельности ВШ за 2021 год, его рассмотрение и защита на заседании НТС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Отчет по НИР высших школ за 2021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деканы ВШ, зам.деканы по НИР,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координатор ОСИК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127765"/>
                  </a:ext>
                </a:extLst>
              </a:tr>
              <a:tr h="1615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0955"/>
                      <a:r>
                        <a:rPr lang="ru-RU" sz="1400">
                          <a:effectLst/>
                        </a:rPr>
                        <a:t>Рассмотрение и утверждение планов научно-исследовательской работы основных организационных единиц университета на 2022 год.</a:t>
                      </a: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Планы НИР ВШ, институтов, центров на 2021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февраль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, деканы ВШ, зам. деканы по НИР, руководители институтов, центров, координатор ОСИК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43" marR="12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08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5292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C3B2CDB-C4B1-4C8B-BC06-83FA212B9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17043"/>
              </p:ext>
            </p:extLst>
          </p:nvPr>
        </p:nvGraphicFramePr>
        <p:xfrm>
          <a:off x="422275" y="1322388"/>
          <a:ext cx="10975975" cy="5053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414">
                  <a:extLst>
                    <a:ext uri="{9D8B030D-6E8A-4147-A177-3AD203B41FA5}">
                      <a16:colId xmlns:a16="http://schemas.microsoft.com/office/drawing/2014/main" val="287502009"/>
                    </a:ext>
                  </a:extLst>
                </a:gridCol>
                <a:gridCol w="3439454">
                  <a:extLst>
                    <a:ext uri="{9D8B030D-6E8A-4147-A177-3AD203B41FA5}">
                      <a16:colId xmlns:a16="http://schemas.microsoft.com/office/drawing/2014/main" val="243176257"/>
                    </a:ext>
                  </a:extLst>
                </a:gridCol>
                <a:gridCol w="2622352">
                  <a:extLst>
                    <a:ext uri="{9D8B030D-6E8A-4147-A177-3AD203B41FA5}">
                      <a16:colId xmlns:a16="http://schemas.microsoft.com/office/drawing/2014/main" val="429022728"/>
                    </a:ext>
                  </a:extLst>
                </a:gridCol>
                <a:gridCol w="1054026">
                  <a:extLst>
                    <a:ext uri="{9D8B030D-6E8A-4147-A177-3AD203B41FA5}">
                      <a16:colId xmlns:a16="http://schemas.microsoft.com/office/drawing/2014/main" val="1543781795"/>
                    </a:ext>
                  </a:extLst>
                </a:gridCol>
                <a:gridCol w="1473559">
                  <a:extLst>
                    <a:ext uri="{9D8B030D-6E8A-4147-A177-3AD203B41FA5}">
                      <a16:colId xmlns:a16="http://schemas.microsoft.com/office/drawing/2014/main" val="493915422"/>
                    </a:ext>
                  </a:extLst>
                </a:gridCol>
                <a:gridCol w="1567170">
                  <a:extLst>
                    <a:ext uri="{9D8B030D-6E8A-4147-A177-3AD203B41FA5}">
                      <a16:colId xmlns:a16="http://schemas.microsoft.com/office/drawing/2014/main" val="2386676281"/>
                    </a:ext>
                  </a:extLst>
                </a:gridCol>
              </a:tblGrid>
              <a:tr h="1968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участия в международных, региональных, национальных программах, в т.ч. на условиях государственных закупок, по проведению научных исследований и экспертизы.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1.Количество поданных заявок на участие в конкурсах по проведению научных исследований и изысканий – не менее 1 по ВШ;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2.Количество выигранных заявок в конкурсах на проведение научных исследований и изысканий – не менее 1 по ВШ.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 деканы ВШ, руководители институтов, центров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381566"/>
                  </a:ext>
                </a:extLst>
              </a:tr>
              <a:tr h="984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проведения инициативных исследований и научных проектов, в том числе по заказу st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ru-RU" sz="1400">
                          <a:effectLst/>
                        </a:rPr>
                        <a:t>keholder</a:t>
                      </a:r>
                      <a:r>
                        <a:rPr lang="en-US" sz="1400">
                          <a:effectLst/>
                        </a:rPr>
                        <a:t>s</a:t>
                      </a:r>
                      <a:r>
                        <a:rPr lang="ru-RU" sz="1400">
                          <a:effectLst/>
                        </a:rPr>
                        <a:t>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Отчеты о проведении НИР;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Подтвержденный объем финансирования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НиР, деканы ВШ, руководители институтов, центров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320522"/>
                  </a:ext>
                </a:extLst>
              </a:tr>
              <a:tr h="1852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Подготовка и проведение Международной научной конференции студентов и молодых ученых КОУ.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Проведение не менее 1-й конференции КОУ, с выпуском Сборника работ конференции,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Проведение не менее 1-й конференции в ВШ, с выпуском Сборника работ конференции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апрель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проректор по </a:t>
                      </a:r>
                      <a:r>
                        <a:rPr lang="ru-RU" sz="1400" dirty="0" err="1">
                          <a:effectLst/>
                        </a:rPr>
                        <a:t>НиСР</a:t>
                      </a:r>
                      <a:r>
                        <a:rPr lang="ru-RU" sz="1400" dirty="0">
                          <a:effectLst/>
                        </a:rPr>
                        <a:t> , деканы ВШ, председатели СНК, СНО и СМУ, рук. ДМ и ДРС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34" marR="22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77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12620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7825" y="403225"/>
            <a:ext cx="11020425" cy="0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10" name="TextBox 9"/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Каспийский Университет,  План НИР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3B51559-090A-4556-BCAB-6981F206B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50379"/>
              </p:ext>
            </p:extLst>
          </p:nvPr>
        </p:nvGraphicFramePr>
        <p:xfrm>
          <a:off x="377825" y="1322388"/>
          <a:ext cx="11020425" cy="4515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732">
                  <a:extLst>
                    <a:ext uri="{9D8B030D-6E8A-4147-A177-3AD203B41FA5}">
                      <a16:colId xmlns:a16="http://schemas.microsoft.com/office/drawing/2014/main" val="3098088977"/>
                    </a:ext>
                  </a:extLst>
                </a:gridCol>
                <a:gridCol w="3453383">
                  <a:extLst>
                    <a:ext uri="{9D8B030D-6E8A-4147-A177-3AD203B41FA5}">
                      <a16:colId xmlns:a16="http://schemas.microsoft.com/office/drawing/2014/main" val="3707237325"/>
                    </a:ext>
                  </a:extLst>
                </a:gridCol>
                <a:gridCol w="2632973">
                  <a:extLst>
                    <a:ext uri="{9D8B030D-6E8A-4147-A177-3AD203B41FA5}">
                      <a16:colId xmlns:a16="http://schemas.microsoft.com/office/drawing/2014/main" val="644650737"/>
                    </a:ext>
                  </a:extLst>
                </a:gridCol>
                <a:gridCol w="1058296">
                  <a:extLst>
                    <a:ext uri="{9D8B030D-6E8A-4147-A177-3AD203B41FA5}">
                      <a16:colId xmlns:a16="http://schemas.microsoft.com/office/drawing/2014/main" val="3710415978"/>
                    </a:ext>
                  </a:extLst>
                </a:gridCol>
                <a:gridCol w="1479523">
                  <a:extLst>
                    <a:ext uri="{9D8B030D-6E8A-4147-A177-3AD203B41FA5}">
                      <a16:colId xmlns:a16="http://schemas.microsoft.com/office/drawing/2014/main" val="3839627224"/>
                    </a:ext>
                  </a:extLst>
                </a:gridCol>
                <a:gridCol w="1573518">
                  <a:extLst>
                    <a:ext uri="{9D8B030D-6E8A-4147-A177-3AD203B41FA5}">
                      <a16:colId xmlns:a16="http://schemas.microsoft.com/office/drawing/2014/main" val="4071618183"/>
                    </a:ext>
                  </a:extLst>
                </a:gridCol>
              </a:tblGrid>
              <a:tr h="1405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Подготовка и проведение Международной научной конференции ППС и сотрудников КОУ.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Проведение не менее 1-й конференции КОУ, с  выпуском сборника работ конференции.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Проведение не менее 1-й конференции в ВШ, с выпуском Сборника работ конференции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проректор по НиСР,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деканы ВШ, СМУ, руководитель ДМ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993606"/>
                  </a:ext>
                </a:extLst>
              </a:tr>
              <a:tr h="336455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300"/>
                        <a:buFont typeface="Times New Roman" panose="02020603050405020304" pitchFamily="18" charset="0"/>
                        <a:buAutoNum type="arabicPeriod" startAt="2"/>
                      </a:pPr>
                      <a:r>
                        <a:rPr lang="kk-KZ" sz="1400" b="1" dirty="0">
                          <a:effectLst/>
                        </a:rPr>
                        <a:t>В</a:t>
                      </a:r>
                      <a:r>
                        <a:rPr lang="ru-RU" sz="1400" b="1" dirty="0" err="1">
                          <a:effectLst/>
                        </a:rPr>
                        <a:t>ыполнение</a:t>
                      </a:r>
                      <a:r>
                        <a:rPr lang="ru-RU" sz="1400" b="1" dirty="0">
                          <a:effectLst/>
                        </a:rPr>
                        <a:t> научных и научно-технических программ / проектов  по фундаментальным исследованиям / прикладным исследованиям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20162"/>
                  </a:ext>
                </a:extLst>
              </a:tr>
              <a:tr h="1405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В</a:t>
                      </a:r>
                      <a:r>
                        <a:rPr lang="ru-RU" sz="1400" dirty="0" err="1">
                          <a:effectLst/>
                        </a:rPr>
                        <a:t>ыполнение</a:t>
                      </a:r>
                      <a:r>
                        <a:rPr lang="ru-RU" sz="1400" dirty="0">
                          <a:effectLst/>
                        </a:rPr>
                        <a:t> научных и научно-технических программ / проектов  по фундаментальным исследованиям / прикладным исследованиям на основе грантового и программно-целевого финансирования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Не менее 1-й темы научной работы в ВШ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№ гос. Регистрации НИР 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Регистрация в АО «НЦ НТИ»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Подтвержден-</a:t>
                      </a:r>
                      <a:r>
                        <a:rPr lang="ru-RU" sz="1400" dirty="0" err="1">
                          <a:effectLst/>
                        </a:rPr>
                        <a:t>ный</a:t>
                      </a:r>
                      <a:r>
                        <a:rPr lang="ru-RU" sz="1400" dirty="0">
                          <a:effectLst/>
                        </a:rPr>
                        <a:t> объем финансирования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декабрь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Деканы ВШ, руководители институтов, центров, </a:t>
                      </a:r>
                      <a:r>
                        <a:rPr lang="ru-RU" sz="1400" dirty="0" err="1">
                          <a:effectLst/>
                        </a:rPr>
                        <a:t>зам.деканы</a:t>
                      </a:r>
                      <a:r>
                        <a:rPr lang="ru-RU" sz="1400" dirty="0">
                          <a:effectLst/>
                        </a:rPr>
                        <a:t> по НИР ВШ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35382"/>
                  </a:ext>
                </a:extLst>
              </a:tr>
              <a:tr h="1204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В</a:t>
                      </a:r>
                      <a:r>
                        <a:rPr lang="ru-RU" sz="1400">
                          <a:effectLst/>
                        </a:rPr>
                        <a:t>ыполнение научных и научно-технических программ / проектов  по фундаментальным исследованиям / прикладным исследованиям на основе хозяйственного договора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1) Не менее 1-й темы научной работы в ВШ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2) Регистрация в АО «НЦ НТИ»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3) Подтвержден-ный объем финансирования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Деканы ВШ, руководители институтов, центров, </a:t>
                      </a:r>
                      <a:r>
                        <a:rPr lang="ru-RU" sz="1400" dirty="0" err="1">
                          <a:effectLst/>
                        </a:rPr>
                        <a:t>зам.деканы</a:t>
                      </a:r>
                      <a:r>
                        <a:rPr lang="ru-RU" sz="1400" dirty="0">
                          <a:effectLst/>
                        </a:rPr>
                        <a:t> по НИР ВШ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96" marR="243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186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9616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7990</TotalTime>
  <Words>2712</Words>
  <Application>Microsoft Office PowerPoint</Application>
  <PresentationFormat>Широкоэкранный</PresentationFormat>
  <Paragraphs>473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      ПЛАН                                                  научно-исследовательской  работы </vt:lpstr>
      <vt:lpstr>          </vt:lpstr>
      <vt:lpstr>Стратегические  цели  и  задачи</vt:lpstr>
      <vt:lpstr>Стратегические ожидания </vt:lpstr>
      <vt:lpstr>Целевые индикаторы</vt:lpstr>
      <vt:lpstr>Структура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Yem Alexander</dc:creator>
  <cp:lastModifiedBy>Azat</cp:lastModifiedBy>
  <cp:revision>613</cp:revision>
  <cp:lastPrinted>2021-02-17T08:44:08Z</cp:lastPrinted>
  <dcterms:created xsi:type="dcterms:W3CDTF">2014-08-19T16:21:30Z</dcterms:created>
  <dcterms:modified xsi:type="dcterms:W3CDTF">2022-02-24T09:07:05Z</dcterms:modified>
</cp:coreProperties>
</file>