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71" r:id="rId9"/>
    <p:sldId id="27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60"/>
  </p:normalViewPr>
  <p:slideViewPr>
    <p:cSldViewPr>
      <p:cViewPr varScale="1">
        <p:scale>
          <a:sx n="116" d="100"/>
          <a:sy n="116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42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E42BA-27EB-4360-9876-1299F4AF1DA6}" type="datetimeFigureOut">
              <a:rPr lang="" smtClean="0"/>
              <a:pPr/>
              <a:t>06/13/2024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546E-2C49-4961-A4B9-A0FC63043EFC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3820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1714488"/>
            <a:ext cx="7406640" cy="214314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3100" b="1" cap="all" dirty="0" smtClean="0"/>
              <a:t> </a:t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r>
              <a:rPr lang="kk-KZ" sz="3100" b="1" cap="all" dirty="0" smtClean="0"/>
              <a:t>Психологические основы обновления современного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7015186" cy="21860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k-KZ" sz="4000" b="1" i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Намазбаева Ж.И.</a:t>
            </a: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доктор психол.наук, профессор, академик МА акмеологических наук, МА педагогических и социальных наук, МАН высшей школы, почетный профессор Международного Института дифференциальной психологии (Германия), почетный академик НАН РК, директор Центра «Личностно-профессионального роста»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Caspian University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(Казахстан, Алматы).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1" descr="%D0%9B%D0%BE%D0%B3%D0%BE%D1%82%D0%B8%D0%BF%20CU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213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72330" y="357166"/>
            <a:ext cx="714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Ψ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ЛПР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04800"/>
            <a:ext cx="7615262" cy="6410348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/>
              <a:t>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63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помочь необходима разработка практикоориентированной модели педагогической деятельности, в которой выделяются основные функции в работе учителей, воспитателей, ППС. Нами выделены следующие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функции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их труде: информационные, мобилизационные, развивающие, ориентационные, конструктивные, коммуникативные, организаторские и исследовательские. В наших исследованиях  выявылено, что одним из главных факторов стрессоустойчивости являются личностная направленность и положительные мотивы. Результаты исследования показали: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ниже удовлетворенность профессией, тем выше эмоциональная нестабильность и низкая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педагогической деятельности обусловлена мерой и количеством трудностей;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она связана с уровнем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мастерства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личностно-профессиональной деятельности снижает стрессоустойчивость;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Стрессоустойчивост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зависима от индивидуально-типологических качеств, показателя психологического здоровья личности и уровня интеллектуально-эмоциональных свойств человека.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ис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33400"/>
            <a:ext cx="7615262" cy="5681682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/>
              <a:t> 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500042"/>
            <a:ext cx="8286808" cy="60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нами установлено, что т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ерпимость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играет значительную роль в стрессоустойчивости человека любой профессии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первую очередь педагогической деятельности.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Терпимость педагога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фундаментальное свойство его личности. Она противодействует и сдерживает агрессию, а ее наличие способствует стрессоустойчивости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 о терпимости, необходимо подчеркнуть, что ХХІ век предъявляет все новые, быстро меняющиеся требования к человеку, к обществу. Их смены, к сожалению, почти бесконечны 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веление времени, интеграции, глобализации, интернационализации. Это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планетарные требования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третьей модернизации Казахстана именно образование осуществляет свою главную миссию 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обновляет и формирует общественное самосознание, нравственно-духовных самодостаточных граждан страны для успешного вхождения их в мировое пространство.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928934"/>
            <a:ext cx="2143108" cy="39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00100" y="457200"/>
            <a:ext cx="6643734" cy="6186510"/>
          </a:xfrm>
        </p:spPr>
        <p:txBody>
          <a:bodyPr>
            <a:normAutofit fontScale="75000" lnSpcReduction="20000"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Успевает ли современный человек так быстро поменяться, все время приспосабливаться и быть успешным? -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Не всегда и не все люди.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Особая сложность возникает у представителей образования, так как наша деятельность и поступки проходят в системе «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человек-человек», «человек-общество».</a:t>
            </a:r>
          </a:p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Ведь адаптационные механизмы психики человека небезграничны и они в настоящее время значительно снижены. Конечно же это способствует появлению комплекса неуспешности и неудовлетворенности собой. Но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внутренний мир человека – педагога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 ценен тем, что он имеет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достаточно высокий уровень социальной совести, наиболее высокий уровень эмоционального интеллекта и личностно-профессионального достоинства.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b="1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</a:t>
            </a:r>
            <a:endParaRPr lang="kk-KZ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Поэтому, позвольте дать несколько </a:t>
            </a: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практических советов</a:t>
            </a: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этой связи: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 ваших успехов сидит в Вас, в Вашей личности, в психике в целом. Важно лишь ее </a:t>
            </a: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самопознать</a:t>
            </a: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их надо после познания совершенствовать и развивать. Этот процесс систематический, безграничный и к этому надо подойти осознанно и повысить собственную ценность.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Каждодневно повышать психологическую культуру и психологическую компетентность через изучение психологической науки и практики.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с вами, дорогие коллеги, в образовании нет лаборатории со сложной аппаратурой. </a:t>
            </a: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с вами лаборатория </a:t>
            </a: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мир детей, подростков, студентов, обращение с ними на равных, заменив требовательность и постоянное воздействие на взаимодействие через уважение и понимание. Необходимо научиться слушать, слышать, понимать, знать индивидуально-типологические качества каждого обучаемого. А это в свою очередь обогатит вас в результате обновления личностного самосознания и успешного взаимодействия с подрастающим поколением. </a:t>
            </a:r>
            <a:endParaRPr kumimoji="0" lang="kk-KZ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kk-KZ" dirty="0" smtClean="0"/>
              <a:t>                                    </a:t>
            </a:r>
          </a:p>
          <a:p>
            <a:pPr algn="just">
              <a:buNone/>
            </a:pPr>
            <a:r>
              <a:rPr lang="kk-KZ" b="1" i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ЗА ВНИМАНИЕ!!!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kk-KZ" dirty="0"/>
          </a:p>
          <a:p>
            <a:pPr algn="just">
              <a:buNone/>
            </a:pPr>
            <a:endParaRPr lang="kk-KZ" dirty="0" smtClean="0"/>
          </a:p>
          <a:p>
            <a:pPr algn="just"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419600"/>
            <a:ext cx="502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09600"/>
            <a:ext cx="7543824" cy="474822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Для современного человека или группы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включенных в образовательный процесс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, требуется реализация комплексного подхода к организационно-правовым, психолого-педагогическим, содержательным, научным и практическим вопросам процесса.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 Неоспоримым остается факт – конечный результат образования, повышение его качества, в первую очередь, связано с </a:t>
            </a:r>
            <a:r>
              <a:rPr lang="kk-KZ" sz="3500" b="1" dirty="0" smtClean="0">
                <a:latin typeface="Times New Roman" pitchFamily="18" charset="0"/>
                <a:cs typeface="Times New Roman" pitchFamily="18" charset="0"/>
              </a:rPr>
              <a:t>личностью обучаемых и обучающих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. И те и другие обязательно нуждаются в новой </a:t>
            </a:r>
            <a:r>
              <a:rPr lang="kk-KZ" sz="3500" b="1" dirty="0" smtClean="0">
                <a:latin typeface="Times New Roman" pitchFamily="18" charset="0"/>
                <a:cs typeface="Times New Roman" pitchFamily="18" charset="0"/>
              </a:rPr>
              <a:t>творческой самореализации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, так как именно она является показателем и критерием полноценного функционирования здоровой личности, которая способствует повышению уровня психологической адаптации к постоянно изменяющимся требованиям предъявляемым к современному </a:t>
            </a:r>
            <a:r>
              <a:rPr lang="kk-KZ" sz="3500" b="1" dirty="0" smtClean="0"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68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538" y="357166"/>
            <a:ext cx="8229600" cy="6500834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kk-KZ" b="1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00042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 том, что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адаптивная направленность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поведения любого человека решает его судьбу положительного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приспособления к социальной среде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может выражаться в виде успешного выполнения базовых требований, ожиданий, норм, соблюдение которых гарантирует полноценность субъекта как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члена общества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патриота любой страны.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эти размышления изложены в программе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Рухани жаңғыру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Данная программа ставит своей целью личностное формирование и становление детей, подростков, студентов во главу деятельности субъектов образования. Целью всех образовательных звеньев является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нравственно-духовное воспитание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которое составляет базовую основу личностно-профессионального роста любой личности.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57200"/>
            <a:ext cx="7615262" cy="6115072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85852" y="428604"/>
            <a:ext cx="73581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 об этом, мы должны подчеркнуть, что не все воспитатели, учителя и педагоги не готовы к такой работе. Поэтому это ориентирует общие усилия ученых и практиков на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переориентацию внутреннего мира субъектов образования и в том числе родителей.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этой связи научно-обоснованная система специальной работы приведет к главному истоку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основой нашего личностно-профессионального достоинства станут осознанные мотивы, потребности как в личностной, так и в профессиональной мотивации.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профессиональной мотивации важнейшее место принадлежит положительному отношению к профессии, творческому восприятию нового, активного внедрения инновационных технологий.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Фото все\Каз груп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3143272" cy="4286256"/>
          </a:xfrm>
          <a:prstGeom prst="rect">
            <a:avLst/>
          </a:prstGeom>
          <a:noFill/>
        </p:spPr>
      </p:pic>
      <p:pic>
        <p:nvPicPr>
          <p:cNvPr id="4" name="Рисунок 3" descr="Человечек с книг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56" y="4326762"/>
            <a:ext cx="3071866" cy="25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357166"/>
            <a:ext cx="607223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необходимо напомнить, что самое главное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уважительное, эмпатийное отношение к обучаемым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Ведь эти мотивы напрямую связаны с достижением конечной цели обучения и воспитания. В  итоге нравственно-духовное формирование должно быть основной ценностью саморегулирующейся личности.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Назовем основные критерии такой личности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мышление, инициативность, уважение и уверенность в себе, адекватная самооценка, умение сотрудничать, наличие мотивации достижения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конечно же определенно высокая работоспособность и устойчивость эмоций.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ки образ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192" y="4786322"/>
            <a:ext cx="3714808" cy="20716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09600"/>
            <a:ext cx="7915300" cy="5391168"/>
          </a:xfrm>
        </p:spPr>
        <p:txBody>
          <a:bodyPr>
            <a:normAutofit/>
          </a:bodyPr>
          <a:lstStyle/>
          <a:p>
            <a:pPr algn="just"/>
            <a:r>
              <a:rPr lang="kk-KZ" sz="2800" b="1" dirty="0" smtClean="0"/>
              <a:t> </a:t>
            </a:r>
            <a:endParaRPr lang="kk-KZ" sz="2800" dirty="0" smtClean="0"/>
          </a:p>
          <a:p>
            <a:pPr algn="just"/>
            <a:endParaRPr lang="ru-RU" sz="2400" i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642918"/>
            <a:ext cx="74295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Дадим определение самореализации.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Самореализация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стремление к совершенствованию, что и является одной из высших потребностей личности, направленное не только на реализацию человеком своих сил и способностей, но и на постоянный рост своих потенциальных возможностей, повышение качества своей деятельности и поведения, в основе которых лежат высшие общечеловеческие ценности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сделать вывод, что это один из основных принципиальных основ приоритетных задач обновления образования и науки в нашей стране.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кольная 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00546"/>
            <a:ext cx="4500594" cy="23574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7200"/>
            <a:ext cx="8401080" cy="5972196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500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остановимся на другом не менее важном моменте </a:t>
            </a:r>
            <a:r>
              <a:rPr lang="kk-KZ" sz="20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анализе профессиональной деятельности педагога.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Традиционно большее внимание уделялось профессиональным способностям ППС,</a:t>
            </a: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проблемам формирования знаний и умений, особенностям его педагогической деятельности и эффективности результатов обучения.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все мы видим, в настоящее же время, в первую очередь необходимо активизировать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изучению стрессоустойвости воспитателей, учителей, педагогов вузов</a:t>
            </a:r>
            <a:r>
              <a:rPr lang="kk-K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как это приобретает особую значимость в связи с всевозрастающим стрессогенным характером любой деятельности и в том числе педагогической. И всем нам известно, что это обусловлено ломкой социальных стереотипов и указанным социальным заказом на воспитание подрастающего поколения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 возрастающей конкуренции будущих специалистов. </a:t>
            </a:r>
            <a:endParaRPr lang="kk-K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862150" cy="5605482"/>
          </a:xfrm>
        </p:spPr>
        <p:txBody>
          <a:bodyPr>
            <a:normAutofit fontScale="92500"/>
          </a:bodyPr>
          <a:lstStyle/>
          <a:p>
            <a:pPr algn="just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Проявление стрессов в работе учителя, педагога разнообразно и обширно, что связано со спецификой преподавательского труда: восприятие и осмысление одновременных коммуникаций разного рода и вида, изменение микросоциальной ситуации, взаимодействие с различными социальными группами (учащимися, родителями, руководителями) ролевой неопределенностью, обилием социально-ролевых ожиданий, порой неадекватным поведением и отношением разных лиц и др. 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Сейчас в связи с планетарными проблемами, реалиями и вызванными ими стрессорами эмоциональные переживания обучающих и обучаемых можно разделить относительно на </a:t>
            </a:r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 группы.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143248"/>
            <a:ext cx="2967030" cy="30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500990" cy="56054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kk-KZ" sz="3800" b="1" dirty="0" smtClean="0">
                <a:latin typeface="Times New Roman" pitchFamily="18" charset="0"/>
                <a:cs typeface="Times New Roman" pitchFamily="18" charset="0"/>
              </a:rPr>
              <a:t>Психологические</a:t>
            </a:r>
            <a:r>
              <a:rPr lang="kk-KZ" sz="3800" dirty="0" smtClean="0">
                <a:latin typeface="Times New Roman" pitchFamily="18" charset="0"/>
                <a:cs typeface="Times New Roman" pitchFamily="18" charset="0"/>
              </a:rPr>
              <a:t> – гневное самовыражение в словах, в поступках, депрессия, дурные предчувствия, озлобленность против коллег, детей и администрации, а иногда даже против всего мира.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800" b="1" dirty="0" smtClean="0">
                <a:latin typeface="Times New Roman" pitchFamily="18" charset="0"/>
                <a:cs typeface="Times New Roman" pitchFamily="18" charset="0"/>
              </a:rPr>
              <a:t>Нравственно-психологические</a:t>
            </a:r>
            <a:r>
              <a:rPr lang="kk-KZ" sz="3800" dirty="0" smtClean="0">
                <a:latin typeface="Times New Roman" pitchFamily="18" charset="0"/>
                <a:cs typeface="Times New Roman" pitchFamily="18" charset="0"/>
              </a:rPr>
              <a:t> – чувство неопределенности о месте работы, неудовлетворенность жизнепроживанием, негативные чувства неустроенности в социальном плане, утрата интереса к работе, к людям, особенно к близким.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800" b="1" dirty="0" smtClean="0">
                <a:latin typeface="Times New Roman" pitchFamily="18" charset="0"/>
                <a:cs typeface="Times New Roman" pitchFamily="18" charset="0"/>
              </a:rPr>
              <a:t>Некоторые стрессовые состояния пограничны с патологией</a:t>
            </a:r>
            <a:r>
              <a:rPr lang="kk-KZ" sz="3800" dirty="0" smtClean="0">
                <a:latin typeface="Times New Roman" pitchFamily="18" charset="0"/>
                <a:cs typeface="Times New Roman" pitchFamily="18" charset="0"/>
              </a:rPr>
              <a:t>: навязчивые идеи физической расправы якобы с виновниками стресса, слабость и недомогание, разрушающая личность крайне низкая работоспособность, потеря сна, усталость, которая парализует способность сопротивляться обстоятельствам, ярость и гнев, вызывающие потерю самообладания и др.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</TotalTime>
  <Words>1294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Batang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 Психологические основы обновления современного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подходы к анализу правосознания </dc:title>
  <dc:creator>User</dc:creator>
  <cp:lastModifiedBy>admin</cp:lastModifiedBy>
  <cp:revision>94</cp:revision>
  <dcterms:created xsi:type="dcterms:W3CDTF">2023-03-09T11:49:19Z</dcterms:created>
  <dcterms:modified xsi:type="dcterms:W3CDTF">2024-06-13T06:50:32Z</dcterms:modified>
</cp:coreProperties>
</file>