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8"/>
  </p:notesMasterIdLst>
  <p:sldIdLst>
    <p:sldId id="287" r:id="rId2"/>
    <p:sldId id="342" r:id="rId3"/>
    <p:sldId id="338" r:id="rId4"/>
    <p:sldId id="294" r:id="rId5"/>
    <p:sldId id="348" r:id="rId6"/>
    <p:sldId id="344" r:id="rId7"/>
    <p:sldId id="298" r:id="rId8"/>
    <p:sldId id="318" r:id="rId9"/>
    <p:sldId id="326" r:id="rId10"/>
    <p:sldId id="328" r:id="rId11"/>
    <p:sldId id="330" r:id="rId12"/>
    <p:sldId id="317" r:id="rId13"/>
    <p:sldId id="332" r:id="rId14"/>
    <p:sldId id="336" r:id="rId15"/>
    <p:sldId id="346" r:id="rId16"/>
    <p:sldId id="288" r:id="rId17"/>
  </p:sldIdLst>
  <p:sldSz cx="12192000" cy="6858000"/>
  <p:notesSz cx="7010400" cy="9296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3011"/>
    <a:srgbClr val="F06140"/>
    <a:srgbClr val="E35C3D"/>
    <a:srgbClr val="727174"/>
    <a:srgbClr val="16C804"/>
    <a:srgbClr val="7E00C0"/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9339" autoAdjust="0"/>
  </p:normalViewPr>
  <p:slideViewPr>
    <p:cSldViewPr snapToGrid="0">
      <p:cViewPr varScale="1">
        <p:scale>
          <a:sx n="113" d="100"/>
          <a:sy n="113" d="100"/>
        </p:scale>
        <p:origin x="8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368280419827384E-2"/>
          <c:y val="4.5093144313982828E-2"/>
          <c:w val="0.88356453169173255"/>
          <c:h val="0.79189409233099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23133540347266E-3"/>
                  <c:y val="-0.13105362226483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3F-4F6E-A878-533DED813125}"/>
                </c:ext>
              </c:extLst>
            </c:dLbl>
            <c:dLbl>
              <c:idx val="1"/>
              <c:layout>
                <c:manualLayout>
                  <c:x val="-1.6720077293274894E-2"/>
                  <c:y val="2.6745637196905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3F-4F6E-A878-533DED813125}"/>
                </c:ext>
              </c:extLst>
            </c:dLbl>
            <c:dLbl>
              <c:idx val="3"/>
              <c:layout>
                <c:manualLayout>
                  <c:x val="-1.78347491128265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3F-4F6E-A878-533DED813125}"/>
                </c:ext>
              </c:extLst>
            </c:dLbl>
            <c:dLbl>
              <c:idx val="6"/>
              <c:layout>
                <c:manualLayout>
                  <c:x val="-2.7866795488791493E-2"/>
                  <c:y val="-2.6745637196905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3F-4F6E-A878-533DED81312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ВШП "Әділет"</c:v>
                </c:pt>
                <c:pt idx="1">
                  <c:v>ВШЭУ</c:v>
                </c:pt>
                <c:pt idx="2">
                  <c:v>ИГНГД и IT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11004360</c:v>
                </c:pt>
                <c:pt idx="1">
                  <c:v>4124462</c:v>
                </c:pt>
                <c:pt idx="2">
                  <c:v>2500000</c:v>
                </c:pt>
                <c:pt idx="3">
                  <c:v>3000000</c:v>
                </c:pt>
                <c:pt idx="6">
                  <c:v>20628822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3F-4F6E-A878-533DED8131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586872782066385E-3"/>
                  <c:y val="-6.6864092992263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3F-4F6E-A878-533DED813125}"/>
                </c:ext>
              </c:extLst>
            </c:dLbl>
            <c:dLbl>
              <c:idx val="1"/>
              <c:layout>
                <c:manualLayout>
                  <c:x val="1.1146718195516596E-3"/>
                  <c:y val="-1.0698254878762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3F-4F6E-A878-533DED813125}"/>
                </c:ext>
              </c:extLst>
            </c:dLbl>
            <c:dLbl>
              <c:idx val="2"/>
              <c:layout>
                <c:manualLayout>
                  <c:x val="0"/>
                  <c:y val="-5.3491274393811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3F-4F6E-A878-533DED81312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ВШП "Әділет"</c:v>
                </c:pt>
                <c:pt idx="1">
                  <c:v>ВШЭУ</c:v>
                </c:pt>
                <c:pt idx="2">
                  <c:v>ИГНГД и IT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Лист1!$C$2:$C$8</c:f>
              <c:numCache>
                <c:formatCode>#,##0</c:formatCode>
                <c:ptCount val="7"/>
                <c:pt idx="0">
                  <c:v>20857069.789999999</c:v>
                </c:pt>
                <c:pt idx="1">
                  <c:v>29764327.600000001</c:v>
                </c:pt>
                <c:pt idx="2">
                  <c:v>3000000</c:v>
                </c:pt>
                <c:pt idx="3" formatCode="#,##0.00">
                  <c:v>0</c:v>
                </c:pt>
                <c:pt idx="6">
                  <c:v>53621397.390000001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3F-4F6E-A878-533DED8131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6437120"/>
        <c:axId val="145958016"/>
      </c:barChart>
      <c:catAx>
        <c:axId val="136437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5958016"/>
        <c:crosses val="autoZero"/>
        <c:auto val="1"/>
        <c:lblAlgn val="ctr"/>
        <c:lblOffset val="100"/>
        <c:noMultiLvlLbl val="0"/>
      </c:catAx>
      <c:valAx>
        <c:axId val="14595801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crossAx val="136437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1468573978398887"/>
          <c:y val="0.10791885668508253"/>
          <c:w val="0.12827090351962456"/>
          <c:h val="6.2966390210844075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049527238717415E-2"/>
          <c:y val="0.10655621658540296"/>
          <c:w val="0.97464707577067122"/>
          <c:h val="0.66333887352468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47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45-4CCB-AA0C-0B2DF66D0A6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</c:v>
                </c:pt>
                <c:pt idx="1">
                  <c:v>1</c:v>
                </c:pt>
                <c:pt idx="2">
                  <c:v>29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45-4CCB-AA0C-0B2DF66D0A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3173376"/>
        <c:axId val="233174912"/>
      </c:barChart>
      <c:catAx>
        <c:axId val="233173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3174912"/>
        <c:crosses val="autoZero"/>
        <c:auto val="1"/>
        <c:lblAlgn val="ctr"/>
        <c:lblOffset val="100"/>
        <c:noMultiLvlLbl val="0"/>
      </c:catAx>
      <c:valAx>
        <c:axId val="233174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31733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9046033694457389"/>
          <c:y val="9.0682265291033792E-2"/>
          <c:w val="0.27086289118803114"/>
          <c:h val="7.6738263407102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ИГНГДиIT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95-4E90-88DC-71CEAC5C28B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ИГНГДиIT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95-4E90-88DC-71CEAC5C28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0257536"/>
        <c:axId val="270259328"/>
      </c:barChart>
      <c:catAx>
        <c:axId val="270257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70259328"/>
        <c:crosses val="autoZero"/>
        <c:auto val="1"/>
        <c:lblAlgn val="ctr"/>
        <c:lblOffset val="100"/>
        <c:noMultiLvlLbl val="0"/>
      </c:catAx>
      <c:valAx>
        <c:axId val="270259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02575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123881942803691"/>
          <c:y val="6.9809698066223558E-2"/>
          <c:w val="0.30350709529343123"/>
          <c:h val="7.6738263407102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патенты и свидетельства на интеллектуальную собственность</c:v>
                </c:pt>
                <c:pt idx="1">
                  <c:v>в специализированных научных изданиях</c:v>
                </c:pt>
                <c:pt idx="2">
                  <c:v>в материалах научных конференций </c:v>
                </c:pt>
                <c:pt idx="3">
                  <c:v>в изданиях рекомендуемых Комитетом МНиВО РК</c:v>
                </c:pt>
                <c:pt idx="4">
                  <c:v>в изданиях БД Scopus и Web of Science</c:v>
                </c:pt>
                <c:pt idx="5">
                  <c:v>учебные пособия</c:v>
                </c:pt>
                <c:pt idx="6">
                  <c:v>монографии </c:v>
                </c:pt>
                <c:pt idx="7">
                  <c:v>Опубликованные научные статьи, в том числе: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73</c:v>
                </c:pt>
                <c:pt idx="2">
                  <c:v>110</c:v>
                </c:pt>
                <c:pt idx="3">
                  <c:v>35</c:v>
                </c:pt>
                <c:pt idx="4">
                  <c:v>16</c:v>
                </c:pt>
                <c:pt idx="5">
                  <c:v>13</c:v>
                </c:pt>
                <c:pt idx="6">
                  <c:v>7</c:v>
                </c:pt>
                <c:pt idx="7">
                  <c:v>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A7-41A5-8AAA-699266255B5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патенты и свидетельства на интеллектуальную собственность</c:v>
                </c:pt>
                <c:pt idx="1">
                  <c:v>в специализированных научных изданиях</c:v>
                </c:pt>
                <c:pt idx="2">
                  <c:v>в материалах научных конференций </c:v>
                </c:pt>
                <c:pt idx="3">
                  <c:v>в изданиях рекомендуемых Комитетом МНиВО РК</c:v>
                </c:pt>
                <c:pt idx="4">
                  <c:v>в изданиях БД Scopus и Web of Science</c:v>
                </c:pt>
                <c:pt idx="5">
                  <c:v>учебные пособия</c:v>
                </c:pt>
                <c:pt idx="6">
                  <c:v>монографии </c:v>
                </c:pt>
                <c:pt idx="7">
                  <c:v>Опубликованные научные статьи, в том числе: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</c:v>
                </c:pt>
                <c:pt idx="1">
                  <c:v>7</c:v>
                </c:pt>
                <c:pt idx="2">
                  <c:v>108</c:v>
                </c:pt>
                <c:pt idx="3">
                  <c:v>28</c:v>
                </c:pt>
                <c:pt idx="4">
                  <c:v>17</c:v>
                </c:pt>
                <c:pt idx="5">
                  <c:v>12</c:v>
                </c:pt>
                <c:pt idx="6">
                  <c:v>5</c:v>
                </c:pt>
                <c:pt idx="7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A7-41A5-8AAA-699266255B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65029120"/>
        <c:axId val="265030656"/>
      </c:barChart>
      <c:catAx>
        <c:axId val="2650291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65030656"/>
        <c:crosses val="autoZero"/>
        <c:auto val="1"/>
        <c:lblAlgn val="ctr"/>
        <c:lblOffset val="100"/>
        <c:noMultiLvlLbl val="0"/>
      </c:catAx>
      <c:valAx>
        <c:axId val="2650306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502912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2094059373382228"/>
          <c:w val="0.96644209453696761"/>
          <c:h val="0.721534947653448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20-4D15-8223-C740761036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20-4D15-8223-C740761036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65079424"/>
        <c:axId val="265089408"/>
      </c:barChart>
      <c:catAx>
        <c:axId val="265079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5089408"/>
        <c:crosses val="autoZero"/>
        <c:auto val="1"/>
        <c:lblAlgn val="ctr"/>
        <c:lblOffset val="100"/>
        <c:noMultiLvlLbl val="0"/>
      </c:catAx>
      <c:valAx>
        <c:axId val="265089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50794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4538132190325937E-2"/>
          <c:y val="2.2340952940321648E-4"/>
          <c:w val="0.25113729155418074"/>
          <c:h val="7.6738263407102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73-4D69-A458-6527507C0C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73-4D69-A458-6527507C0C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1823232"/>
        <c:axId val="231824768"/>
      </c:barChart>
      <c:catAx>
        <c:axId val="231823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1824768"/>
        <c:crosses val="autoZero"/>
        <c:auto val="1"/>
        <c:lblAlgn val="ctr"/>
        <c:lblOffset val="100"/>
        <c:noMultiLvlLbl val="0"/>
      </c:catAx>
      <c:valAx>
        <c:axId val="231824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18232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8471941402654503E-2"/>
          <c:y val="2.9025546409895173E-2"/>
          <c:w val="0.30196563399683474"/>
          <c:h val="7.6738263407102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CF-4DDC-A874-899AF636239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CF-4DDC-A874-899AF63623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6168192"/>
        <c:axId val="136170496"/>
      </c:barChart>
      <c:catAx>
        <c:axId val="136168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6170496"/>
        <c:crosses val="autoZero"/>
        <c:auto val="1"/>
        <c:lblAlgn val="ctr"/>
        <c:lblOffset val="100"/>
        <c:noMultiLvlLbl val="0"/>
      </c:catAx>
      <c:valAx>
        <c:axId val="136170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61681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4666383734861577"/>
          <c:y val="2.539485461506321E-2"/>
          <c:w val="0.32771032045107851"/>
          <c:h val="7.6738263407102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</c:v>
                </c:pt>
                <c:pt idx="1">
                  <c:v>0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0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0-4085-A210-68D60A65000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13</c:v>
                </c:pt>
                <c:pt idx="1">
                  <c:v>0</c:v>
                </c:pt>
                <c:pt idx="2">
                  <c:v>11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00-4085-A210-68D60A6500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6004608"/>
        <c:axId val="146379904"/>
      </c:barChart>
      <c:catAx>
        <c:axId val="146004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6379904"/>
        <c:crosses val="autoZero"/>
        <c:auto val="1"/>
        <c:lblAlgn val="ctr"/>
        <c:lblOffset val="100"/>
        <c:noMultiLvlLbl val="0"/>
      </c:catAx>
      <c:valAx>
        <c:axId val="146379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60046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5402405031799883"/>
          <c:y val="3.1729387620584956E-2"/>
          <c:w val="0.28913854558032825"/>
          <c:h val="7.6738263407102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2</c:v>
                </c:pt>
                <c:pt idx="4">
                  <c:v>20</c:v>
                </c:pt>
                <c:pt idx="5">
                  <c:v>0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A-405D-AC10-068403C148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</c:v>
                </c:pt>
                <c:pt idx="1">
                  <c:v>2</c:v>
                </c:pt>
                <c:pt idx="2">
                  <c:v>12</c:v>
                </c:pt>
                <c:pt idx="3">
                  <c:v>1</c:v>
                </c:pt>
                <c:pt idx="4">
                  <c:v>10</c:v>
                </c:pt>
                <c:pt idx="5">
                  <c:v>0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EA-405D-AC10-068403C148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1762304"/>
        <c:axId val="181769344"/>
      </c:barChart>
      <c:catAx>
        <c:axId val="181762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1769344"/>
        <c:crosses val="autoZero"/>
        <c:auto val="1"/>
        <c:lblAlgn val="ctr"/>
        <c:lblOffset val="100"/>
        <c:noMultiLvlLbl val="0"/>
      </c:catAx>
      <c:valAx>
        <c:axId val="181769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17623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571758281677812"/>
          <c:y val="2.8507799235685347E-2"/>
          <c:w val="0.51167809849224455"/>
          <c:h val="7.6738263407102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558453282511664E-2"/>
          <c:y val="0.11391158872078551"/>
          <c:w val="0.8894096995837304"/>
          <c:h val="0.5658799292582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39</c:v>
                </c:pt>
                <c:pt idx="1">
                  <c:v>10</c:v>
                </c:pt>
                <c:pt idx="2">
                  <c:v>8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A7-4DBA-917C-831BA99CBC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</c:v>
                </c:pt>
                <c:pt idx="1">
                  <c:v>21</c:v>
                </c:pt>
                <c:pt idx="2">
                  <c:v>52</c:v>
                </c:pt>
                <c:pt idx="3">
                  <c:v>0</c:v>
                </c:pt>
                <c:pt idx="4">
                  <c:v>9</c:v>
                </c:pt>
                <c:pt idx="5">
                  <c:v>0</c:v>
                </c:pt>
                <c:pt idx="6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A7-4DBA-917C-831BA99CBC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64884224"/>
        <c:axId val="269507968"/>
      </c:barChart>
      <c:catAx>
        <c:axId val="264884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9507968"/>
        <c:crosses val="autoZero"/>
        <c:auto val="1"/>
        <c:lblAlgn val="ctr"/>
        <c:lblOffset val="100"/>
        <c:noMultiLvlLbl val="0"/>
      </c:catAx>
      <c:valAx>
        <c:axId val="269507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48842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171447916144239"/>
          <c:y val="2.4682850077277014E-2"/>
          <c:w val="0.50625230270808763"/>
          <c:h val="7.673826340710263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12</c:v>
                </c:pt>
                <c:pt idx="5">
                  <c:v>0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9D-4EB3-A50E-7C9827AA490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9D-4EB3-A50E-7C9827AA49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64803456"/>
        <c:axId val="264804992"/>
      </c:barChart>
      <c:catAx>
        <c:axId val="264803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4804992"/>
        <c:crosses val="autoZero"/>
        <c:auto val="1"/>
        <c:lblAlgn val="ctr"/>
        <c:lblOffset val="100"/>
        <c:noMultiLvlLbl val="0"/>
      </c:catAx>
      <c:valAx>
        <c:axId val="264804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48034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061915192504905"/>
          <c:y val="2.6433301397751571E-2"/>
          <c:w val="0.44217364117072105"/>
          <c:h val="7.6738263407102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ВШП "Әділет"</c:v>
                </c:pt>
                <c:pt idx="1">
                  <c:v>ВШЭУ</c:v>
                </c:pt>
                <c:pt idx="2">
                  <c:v>ИГНГД и IT</c:v>
                </c:pt>
                <c:pt idx="3">
                  <c:v>АСАИД</c:v>
                </c:pt>
                <c:pt idx="4">
                  <c:v>ВШГН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</c:v>
                </c:pt>
                <c:pt idx="1">
                  <c:v>77</c:v>
                </c:pt>
                <c:pt idx="2">
                  <c:v>54</c:v>
                </c:pt>
                <c:pt idx="3">
                  <c:v>51</c:v>
                </c:pt>
                <c:pt idx="4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17-44D7-B8B6-565D326BE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733564165921689"/>
          <c:y val="6.2226616134932404E-2"/>
          <c:w val="0.30591888687005603"/>
          <c:h val="0.930179545128355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ВШП "Әділет"</c:v>
                </c:pt>
                <c:pt idx="1">
                  <c:v>ВШЭУ</c:v>
                </c:pt>
                <c:pt idx="2">
                  <c:v>ИИ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72</c:v>
                </c:pt>
                <c:pt idx="1">
                  <c:v>59</c:v>
                </c:pt>
                <c:pt idx="2">
                  <c:v>30</c:v>
                </c:pt>
                <c:pt idx="3">
                  <c:v>36</c:v>
                </c:pt>
                <c:pt idx="4">
                  <c:v>78</c:v>
                </c:pt>
                <c:pt idx="5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01-4A72-B6AC-041F66CC0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005207717394874"/>
          <c:y val="5.0078659416523771E-2"/>
          <c:w val="0.35675743715388963"/>
          <c:h val="0.937773300904560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 </c:v>
                </c:pt>
                <c:pt idx="5">
                  <c:v>КМШМ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</c:v>
                </c:pt>
                <c:pt idx="1">
                  <c:v>18</c:v>
                </c:pt>
                <c:pt idx="2">
                  <c:v>20</c:v>
                </c:pt>
                <c:pt idx="3">
                  <c:v>8</c:v>
                </c:pt>
                <c:pt idx="4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4-4BED-9DBB-266BD60CC79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2.3078305665798382E-2"/>
                  <c:y val="-1.7740424070635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A4-4BED-9DBB-266BD60CC79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 </c:v>
                </c:pt>
                <c:pt idx="5">
                  <c:v>КМШМ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34</c:v>
                </c:pt>
                <c:pt idx="1">
                  <c:v>20</c:v>
                </c:pt>
                <c:pt idx="2">
                  <c:v>30</c:v>
                </c:pt>
                <c:pt idx="3">
                  <c:v>55</c:v>
                </c:pt>
                <c:pt idx="4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A4-4BED-9DBB-266BD60CC7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5664384"/>
        <c:axId val="135672576"/>
        <c:axId val="0"/>
      </c:bar3DChart>
      <c:catAx>
        <c:axId val="135664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5672576"/>
        <c:crosses val="autoZero"/>
        <c:auto val="1"/>
        <c:lblAlgn val="ctr"/>
        <c:lblOffset val="100"/>
        <c:noMultiLvlLbl val="0"/>
      </c:catAx>
      <c:valAx>
        <c:axId val="135672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56643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348065783578689"/>
          <c:y val="0.90032863553327136"/>
          <c:w val="0.24143063028058726"/>
          <c:h val="6.421343312238977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человек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ru-RU"/>
                      <a:t>5</a:t>
                    </a:r>
                    <a:r>
                      <a:rPr lang="en-US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8C6-4522-AE8E-C13EDAE9396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194</c:v>
                </c:pt>
                <c:pt idx="1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C6-4522-AE8E-C13EDAE939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5679360"/>
        <c:axId val="135801088"/>
      </c:barChart>
      <c:catAx>
        <c:axId val="13567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5801088"/>
        <c:crosses val="autoZero"/>
        <c:auto val="1"/>
        <c:lblAlgn val="ctr"/>
        <c:lblOffset val="100"/>
        <c:noMultiLvlLbl val="0"/>
      </c:catAx>
      <c:valAx>
        <c:axId val="135801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56793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5665598809398709E-2"/>
          <c:y val="1.0806587689302594E-2"/>
          <c:w val="0.92874091217367971"/>
          <c:h val="0.1403566562521240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4-40E0-B941-6AC57282AA5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ВШГН</c:v>
                </c:pt>
                <c:pt idx="5">
                  <c:v>КМШМ</c:v>
                </c:pt>
                <c:pt idx="6">
                  <c:v>ВСЕГО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15</c:v>
                </c:pt>
                <c:pt idx="1">
                  <c:v>35</c:v>
                </c:pt>
                <c:pt idx="2">
                  <c:v>27</c:v>
                </c:pt>
                <c:pt idx="3">
                  <c:v>8</c:v>
                </c:pt>
                <c:pt idx="4">
                  <c:v>60</c:v>
                </c:pt>
                <c:pt idx="5">
                  <c:v>0</c:v>
                </c:pt>
                <c:pt idx="6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E4-40E0-B941-6AC57282AA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5866240"/>
        <c:axId val="135867776"/>
      </c:barChart>
      <c:catAx>
        <c:axId val="135866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5867776"/>
        <c:crosses val="autoZero"/>
        <c:auto val="1"/>
        <c:lblAlgn val="ctr"/>
        <c:lblOffset val="100"/>
        <c:noMultiLvlLbl val="0"/>
      </c:catAx>
      <c:valAx>
        <c:axId val="135867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58662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159882585540543"/>
          <c:y val="2.0058148502157876E-2"/>
          <c:w val="0.28509497809766909"/>
          <c:h val="7.6738263407102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088408945017658E-2"/>
          <c:y val="0.11194457899045804"/>
          <c:w val="0.93454008455045601"/>
          <c:h val="0.595939264351181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КМШМ</c:v>
                </c:pt>
                <c:pt idx="5">
                  <c:v>ВШГН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F-48FD-87AA-2BC9EAFFE8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КМШМ</c:v>
                </c:pt>
                <c:pt idx="5">
                  <c:v>ВШГН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F-48FD-87AA-2BC9EAFFE8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5918720"/>
        <c:axId val="135920256"/>
      </c:barChart>
      <c:catAx>
        <c:axId val="135918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5920256"/>
        <c:crosses val="autoZero"/>
        <c:auto val="1"/>
        <c:lblAlgn val="ctr"/>
        <c:lblOffset val="100"/>
        <c:noMultiLvlLbl val="0"/>
      </c:catAx>
      <c:valAx>
        <c:axId val="135920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59187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087389397276272"/>
          <c:y val="1.6137382345282975E-2"/>
          <c:w val="0.39859448061365971"/>
          <c:h val="7.6738263407102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КМШМ</c:v>
                </c:pt>
                <c:pt idx="5">
                  <c:v>ВШГН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</c:v>
                </c:pt>
                <c:pt idx="1">
                  <c:v>26</c:v>
                </c:pt>
                <c:pt idx="2">
                  <c:v>68</c:v>
                </c:pt>
                <c:pt idx="3">
                  <c:v>20</c:v>
                </c:pt>
                <c:pt idx="4">
                  <c:v>0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64-40D3-800B-5F784F3314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4.6584327950000707E-3"/>
                  <c:y val="-6.9216756086782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64-40D3-800B-5F784F3314E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ВШЭУ</c:v>
                </c:pt>
                <c:pt idx="1">
                  <c:v>ИИ</c:v>
                </c:pt>
                <c:pt idx="2">
                  <c:v>ВШП «Әділет»</c:v>
                </c:pt>
                <c:pt idx="3">
                  <c:v>АСАиД</c:v>
                </c:pt>
                <c:pt idx="4">
                  <c:v>КМШМ</c:v>
                </c:pt>
                <c:pt idx="5">
                  <c:v>ВШГН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17</c:v>
                </c:pt>
                <c:pt idx="1">
                  <c:v>27</c:v>
                </c:pt>
                <c:pt idx="2">
                  <c:v>73</c:v>
                </c:pt>
                <c:pt idx="3">
                  <c:v>16</c:v>
                </c:pt>
                <c:pt idx="4">
                  <c:v>5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64-40D3-800B-5F784F3314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31909632"/>
        <c:axId val="231950592"/>
        <c:axId val="0"/>
      </c:bar3DChart>
      <c:catAx>
        <c:axId val="231909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1950592"/>
        <c:crosses val="autoZero"/>
        <c:auto val="1"/>
        <c:lblAlgn val="ctr"/>
        <c:lblOffset val="100"/>
        <c:noMultiLvlLbl val="0"/>
      </c:catAx>
      <c:valAx>
        <c:axId val="231950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190963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86948181344621"/>
          <c:y val="6.1482181099558393E-2"/>
          <c:w val="0.83471279384162522"/>
          <c:h val="0.62819433045591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ВШП "Әділет"</c:v>
                </c:pt>
                <c:pt idx="1">
                  <c:v>ВШЭУ</c:v>
                </c:pt>
                <c:pt idx="2">
                  <c:v>ИИ</c:v>
                </c:pt>
                <c:pt idx="3">
                  <c:v>АСАИД</c:v>
                </c:pt>
                <c:pt idx="4">
                  <c:v>КМШМ</c:v>
                </c:pt>
                <c:pt idx="5">
                  <c:v>ВШГН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#,##0">
                  <c:v>64</c:v>
                </c:pt>
                <c:pt idx="1">
                  <c:v>15</c:v>
                </c:pt>
                <c:pt idx="2" formatCode="#,##0">
                  <c:v>18</c:v>
                </c:pt>
                <c:pt idx="3">
                  <c:v>11</c:v>
                </c:pt>
                <c:pt idx="4">
                  <c:v>0</c:v>
                </c:pt>
                <c:pt idx="5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EC-4DBF-BC24-E907CA2BBEB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006603647318501E-3"/>
                  <c:y val="-6.0254269481530987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EC-4DBF-BC24-E907CA2BBE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ВШП "Әділет"</c:v>
                </c:pt>
                <c:pt idx="1">
                  <c:v>ВШЭУ</c:v>
                </c:pt>
                <c:pt idx="2">
                  <c:v>ИИ</c:v>
                </c:pt>
                <c:pt idx="3">
                  <c:v>АСАИД</c:v>
                </c:pt>
                <c:pt idx="4">
                  <c:v>КМШМ</c:v>
                </c:pt>
                <c:pt idx="5">
                  <c:v>ВШГН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1</c:v>
                </c:pt>
                <c:pt idx="1">
                  <c:v>36</c:v>
                </c:pt>
                <c:pt idx="2">
                  <c:v>19</c:v>
                </c:pt>
                <c:pt idx="3">
                  <c:v>12</c:v>
                </c:pt>
                <c:pt idx="4">
                  <c:v>3</c:v>
                </c:pt>
                <c:pt idx="5" formatCode="General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EC-4DBF-BC24-E907CA2BBE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1978112"/>
        <c:axId val="231982208"/>
      </c:barChart>
      <c:catAx>
        <c:axId val="231978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1982208"/>
        <c:crosses val="autoZero"/>
        <c:auto val="1"/>
        <c:lblAlgn val="ctr"/>
        <c:lblOffset val="100"/>
        <c:noMultiLvlLbl val="0"/>
      </c:catAx>
      <c:valAx>
        <c:axId val="23198220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crossAx val="2319781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670512894717264"/>
          <c:y val="9.5341186114151738E-2"/>
          <c:w val="0.30210040432938373"/>
          <c:h val="9.6880412596823118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K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11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60" y="0"/>
            <a:ext cx="3038604" cy="46511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892695-57BE-4D10-8FF1-4994CA34EEEE}" type="datetimeFigureOut">
              <a:rPr lang="ru-RU"/>
              <a:pPr>
                <a:defRPr/>
              </a:pPr>
              <a:t>03.09.2024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1" tIns="45926" rIns="91851" bIns="4592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4" y="4416385"/>
            <a:ext cx="5608975" cy="4183083"/>
          </a:xfrm>
          <a:prstGeom prst="rect">
            <a:avLst/>
          </a:prstGeom>
        </p:spPr>
        <p:txBody>
          <a:bodyPr vert="horz" lIns="91851" tIns="45926" rIns="91851" bIns="45926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797"/>
            <a:ext cx="3038604" cy="46511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60" y="8829797"/>
            <a:ext cx="3038604" cy="46511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5F4668-B8B1-47D9-B9B2-79979F2A4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91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F4668-B8B1-47D9-B9B2-79979F2A410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2B4C5-F6B6-4B20-A399-76B71E77DB1A}" type="datetime1">
              <a:rPr lang="ru-RU"/>
              <a:pPr>
                <a:defRPr/>
              </a:pPr>
              <a:t>03.09.2024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A0840-A83D-4E85-B51D-F1C90AB8B2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6E481-B94B-43ED-A061-EB5C94B41D1E}" type="datetime1">
              <a:rPr lang="ru-RU"/>
              <a:pPr>
                <a:defRPr/>
              </a:pPr>
              <a:t>03.09.2024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6A41-C3C6-4FF7-BB36-F66AFEBBEC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CB6E1-40A6-444D-8008-B74228263AEE}" type="datetime1">
              <a:rPr lang="ru-RU"/>
              <a:pPr>
                <a:defRPr/>
              </a:pPr>
              <a:t>03.09.2024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8FD3-1DED-4E2A-B528-F8B1B21411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3EE2-B0F2-46A4-9FFE-799F9A8C76B4}" type="datetime1">
              <a:rPr lang="ru-RU"/>
              <a:pPr>
                <a:defRPr/>
              </a:pPr>
              <a:t>03.09.2024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83F1-C89D-4A50-8A3B-10B2B160F6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1F50-6218-4975-A958-49688C3A2A44}" type="datetime1">
              <a:rPr lang="ru-RU"/>
              <a:pPr>
                <a:defRPr/>
              </a:pPr>
              <a:t>03.09.2024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345A-AFE5-4DBA-AD85-4615D37B27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69E0B-3926-4F8E-8CA7-52B518CF45C4}" type="datetime1">
              <a:rPr lang="ru-RU"/>
              <a:pPr>
                <a:defRPr/>
              </a:pPr>
              <a:t>03.09.2024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D4EE1-E4A1-4A48-9C8B-03F3A9841B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F25C-D9BB-4462-8889-0F5CE3177D36}" type="datetime1">
              <a:rPr lang="ru-RU"/>
              <a:pPr>
                <a:defRPr/>
              </a:pPr>
              <a:t>03.09.2024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1AFCB-EA2D-432A-B0C0-C5AFFB1209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6C4F-A0CB-4DB5-AC94-3D5A1021ED33}" type="datetime1">
              <a:rPr lang="ru-RU"/>
              <a:pPr>
                <a:defRPr/>
              </a:pPr>
              <a:t>03.09.2024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C3A52-F184-4869-86F1-9EB845C6F8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BE3DF-8A59-403A-B38F-2BA7C5A63C06}" type="datetime1">
              <a:rPr lang="ru-RU"/>
              <a:pPr>
                <a:defRPr/>
              </a:pPr>
              <a:t>03.09.2024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CF4CB-BD37-4032-A873-1BF0ECAF60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3B2BD-C0BE-4590-B8CB-5F88A925FE0D}" type="datetime1">
              <a:rPr lang="ru-RU"/>
              <a:pPr>
                <a:defRPr/>
              </a:pPr>
              <a:t>03.09.2024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F2088-8E05-49BE-8ED4-B466333F11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676E0-3B7D-42B1-BB24-8F302405E730}" type="datetime1">
              <a:rPr lang="ru-RU"/>
              <a:pPr>
                <a:defRPr/>
              </a:pPr>
              <a:t>03.09.2024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7CF59-79E0-438E-9FE3-5E03834FB3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238BEC5-F8DC-485C-89B3-BA9E4B482910}" type="datetime1">
              <a:rPr lang="ru-RU"/>
              <a:pPr>
                <a:defRPr/>
              </a:pPr>
              <a:t>03.09.2024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461F0E-38D5-4FF4-A5D6-B07C13C6FC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2307" y="2093842"/>
            <a:ext cx="9449329" cy="200977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4000" b="1" spc="300" dirty="0">
                <a:latin typeface="Times New Roman" pitchFamily="18" charset="0"/>
                <a:cs typeface="Times New Roman" pitchFamily="18" charset="0"/>
              </a:rPr>
              <a:t>ИТОГИ                                                  </a:t>
            </a:r>
            <a:r>
              <a:rPr lang="ru-RU" sz="3200" b="1" spc="300" dirty="0">
                <a:latin typeface="Times New Roman" pitchFamily="18" charset="0"/>
                <a:cs typeface="Times New Roman" pitchFamily="18" charset="0"/>
              </a:rPr>
              <a:t>научно-исследовательской работы</a:t>
            </a:r>
            <a:br>
              <a:rPr lang="ru-RU" sz="4000" b="1" spc="3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spc="3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54063" y="5767388"/>
            <a:ext cx="4090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050021, </a:t>
            </a:r>
            <a:r>
              <a:rPr lang="ru-RU" altLang="ru-RU" sz="1200" dirty="0" err="1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г.Алматы</a:t>
            </a:r>
            <a:r>
              <a:rPr lang="ru-RU" altLang="ru-RU" sz="1200" dirty="0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200" dirty="0" err="1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пр.Достык</a:t>
            </a:r>
            <a:r>
              <a:rPr lang="ru-RU" altLang="ru-RU" sz="1200" dirty="0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, 85а, </a:t>
            </a:r>
          </a:p>
          <a:p>
            <a:r>
              <a:rPr lang="ru-RU" altLang="ru-RU" sz="1200" dirty="0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тел.:  +7 (727)3231009;   факс: 2506930,                                                        </a:t>
            </a:r>
          </a:p>
          <a:p>
            <a:r>
              <a:rPr lang="ru-RU" altLang="ru-RU" sz="1200" dirty="0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altLang="ru-RU" sz="1200" dirty="0" err="1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altLang="ru-RU" sz="1200" dirty="0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:  info@cu.edu.kz;   </a:t>
            </a:r>
            <a:r>
              <a:rPr lang="ru-RU" altLang="ru-RU" sz="1200" dirty="0" err="1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altLang="ru-RU" sz="1200" dirty="0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1200" dirty="0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cu.edu</a:t>
            </a:r>
            <a:r>
              <a:rPr lang="ru-RU" altLang="ru-RU" sz="1200" dirty="0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1200" dirty="0" err="1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kz</a:t>
            </a:r>
            <a:endParaRPr lang="ru-RU" altLang="ru-RU" sz="1200" dirty="0">
              <a:solidFill>
                <a:srgbClr val="72717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16"/>
          <p:cNvSpPr txBox="1">
            <a:spLocks noChangeArrowheads="1"/>
          </p:cNvSpPr>
          <p:nvPr/>
        </p:nvSpPr>
        <p:spPr bwMode="auto">
          <a:xfrm>
            <a:off x="4764644" y="3546474"/>
            <a:ext cx="25078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altLang="ru-RU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2023 </a:t>
            </a:r>
            <a:r>
              <a:rPr lang="ru-RU" alt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1517735" y="4464049"/>
            <a:ext cx="8116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проректор по науке и стратегическому развитию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Куатбаев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А.К</a:t>
            </a:r>
            <a:r>
              <a:rPr lang="ru-RU" altLang="ru-RU" dirty="0"/>
              <a:t>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00088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438" y="725488"/>
            <a:ext cx="44497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7433376" y="5777442"/>
            <a:ext cx="40909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dirty="0">
                <a:solidFill>
                  <a:srgbClr val="727174"/>
                </a:solidFill>
                <a:latin typeface="Times New Roman" pitchFamily="18" charset="0"/>
                <a:cs typeface="Times New Roman" pitchFamily="18" charset="0"/>
              </a:rPr>
              <a:t>К заседанию Ученого Совета 01.02.2024 г.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ятиугольник 5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948" y="210746"/>
            <a:ext cx="10515600" cy="1325563"/>
          </a:xfrm>
        </p:spPr>
        <p:txBody>
          <a:bodyPr/>
          <a:lstStyle/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Подготовка магистрантов и докторантов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483F1-C89D-4A50-8A3B-10B2B160F68E}" type="slidenum">
              <a:rPr lang="ru-RU" altLang="ru-RU" smtClean="0"/>
              <a:pPr>
                <a:defRPr/>
              </a:pPr>
              <a:t>10</a:t>
            </a:fld>
            <a:endParaRPr lang="ru-RU" altLang="ru-RU" dirty="0"/>
          </a:p>
        </p:txBody>
      </p:sp>
      <p:pic>
        <p:nvPicPr>
          <p:cNvPr id="1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">
            <a:extLst>
              <a:ext uri="{FF2B5EF4-FFF2-40B4-BE49-F238E27FC236}">
                <a16:creationId xmlns:a16="http://schemas.microsoft.com/office/drawing/2014/main" id="{0EB1A5F7-4CBB-49A8-A5A0-6C02E6FC912E}"/>
              </a:ext>
            </a:extLst>
          </p:cNvPr>
          <p:cNvSpPr txBox="1"/>
          <p:nvPr/>
        </p:nvSpPr>
        <p:spPr>
          <a:xfrm>
            <a:off x="2099733" y="5721615"/>
            <a:ext cx="3974836" cy="550334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ВШГН,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АСАиД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КМШМ магистратура отсутствует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4101150722"/>
              </p:ext>
            </p:extLst>
          </p:nvPr>
        </p:nvGraphicFramePr>
        <p:xfrm>
          <a:off x="377825" y="1430421"/>
          <a:ext cx="5696744" cy="4259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7338" y="127000"/>
            <a:ext cx="32670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990625218"/>
              </p:ext>
            </p:extLst>
          </p:nvPr>
        </p:nvGraphicFramePr>
        <p:xfrm>
          <a:off x="6253691" y="1693333"/>
          <a:ext cx="5184775" cy="3705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">
            <a:extLst>
              <a:ext uri="{FF2B5EF4-FFF2-40B4-BE49-F238E27FC236}">
                <a16:creationId xmlns:a16="http://schemas.microsoft.com/office/drawing/2014/main" id="{EAED1FFD-1845-43DC-A9A7-205539F062B3}"/>
              </a:ext>
            </a:extLst>
          </p:cNvPr>
          <p:cNvSpPr txBox="1"/>
          <p:nvPr/>
        </p:nvSpPr>
        <p:spPr>
          <a:xfrm>
            <a:off x="6499228" y="5736696"/>
            <a:ext cx="4388906" cy="520172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ИГНГДи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АСАиД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ВШГН и КМШМ докторантура отсутствует</a:t>
            </a:r>
          </a:p>
          <a:p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ятиугольник 5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769" y="357832"/>
            <a:ext cx="10515600" cy="1325563"/>
          </a:xfrm>
        </p:spPr>
        <p:txBody>
          <a:bodyPr/>
          <a:lstStyle/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Общее количество публикации</a:t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483F1-C89D-4A50-8A3B-10B2B160F68E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pic>
        <p:nvPicPr>
          <p:cNvPr id="7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44854351"/>
              </p:ext>
            </p:extLst>
          </p:nvPr>
        </p:nvGraphicFramePr>
        <p:xfrm>
          <a:off x="377825" y="1580827"/>
          <a:ext cx="11020425" cy="4557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7338" y="127000"/>
            <a:ext cx="32670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с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4032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Монографии и учебные пособия </a:t>
            </a:r>
          </a:p>
        </p:txBody>
      </p:sp>
      <p:pic>
        <p:nvPicPr>
          <p:cNvPr id="1126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CB4181-6604-4DE3-A3D4-FCA5F5B1DA55}" type="slidenum">
              <a:rPr lang="ru-RU" altLang="ru-RU" smtClean="0"/>
              <a:pPr/>
              <a:t>12</a:t>
            </a:fld>
            <a:endParaRPr lang="ru-RU" altLang="ru-RU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912958781"/>
              </p:ext>
            </p:extLst>
          </p:nvPr>
        </p:nvGraphicFramePr>
        <p:xfrm>
          <a:off x="561444" y="1896532"/>
          <a:ext cx="5260975" cy="3726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7338" y="127000"/>
            <a:ext cx="32670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623800931"/>
              </p:ext>
            </p:extLst>
          </p:nvPr>
        </p:nvGraphicFramePr>
        <p:xfrm>
          <a:off x="6008160" y="1447800"/>
          <a:ext cx="5320241" cy="4367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97415" y="5623467"/>
            <a:ext cx="1389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Монографии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746028" y="5623467"/>
            <a:ext cx="18646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Учебные  пособия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ятиугольник 5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076" y="234497"/>
            <a:ext cx="10515600" cy="1325563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Статьи, в </a:t>
            </a:r>
            <a:r>
              <a:rPr lang="kk-K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изданиях БД 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рекомендуемых уполномоченным органом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483F1-C89D-4A50-8A3B-10B2B160F68E}" type="slidenum">
              <a:rPr lang="ru-RU" altLang="ru-RU" smtClean="0"/>
              <a:pPr>
                <a:defRPr/>
              </a:pPr>
              <a:t>13</a:t>
            </a:fld>
            <a:endParaRPr lang="ru-RU" altLang="ru-RU" dirty="0"/>
          </a:p>
        </p:txBody>
      </p:sp>
      <p:pic>
        <p:nvPicPr>
          <p:cNvPr id="7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55875596"/>
              </p:ext>
            </p:extLst>
          </p:nvPr>
        </p:nvGraphicFramePr>
        <p:xfrm>
          <a:off x="377826" y="1447800"/>
          <a:ext cx="5193242" cy="4291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7338" y="127000"/>
            <a:ext cx="32670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301494776"/>
              </p:ext>
            </p:extLst>
          </p:nvPr>
        </p:nvGraphicFramePr>
        <p:xfrm>
          <a:off x="5993342" y="1412981"/>
          <a:ext cx="5354108" cy="434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417730" y="5695777"/>
            <a:ext cx="35484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Издания БД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63092" y="5691200"/>
            <a:ext cx="49595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Издания, рекомендуемые Комитетом…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МНиВО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РК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67" y="466724"/>
            <a:ext cx="10109200" cy="80486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Участие в зарубежных, международных, республиканских конференциях</a:t>
            </a:r>
          </a:p>
        </p:txBody>
      </p:sp>
      <p:pic>
        <p:nvPicPr>
          <p:cNvPr id="819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7F2A96-B6D9-43F7-81A5-8B8750DC8435}" type="slidenum">
              <a:rPr lang="ru-RU" altLang="ru-RU" smtClean="0"/>
              <a:pPr/>
              <a:t>14</a:t>
            </a:fld>
            <a:endParaRPr lang="ru-RU" altLang="ru-RU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309962288"/>
              </p:ext>
            </p:extLst>
          </p:nvPr>
        </p:nvGraphicFramePr>
        <p:xfrm>
          <a:off x="287338" y="1439334"/>
          <a:ext cx="3895195" cy="4308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7338" y="127000"/>
            <a:ext cx="32670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4005502"/>
              </p:ext>
            </p:extLst>
          </p:nvPr>
        </p:nvGraphicFramePr>
        <p:xfrm>
          <a:off x="4080669" y="1451873"/>
          <a:ext cx="3987800" cy="4413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701269473"/>
              </p:ext>
            </p:extLst>
          </p:nvPr>
        </p:nvGraphicFramePr>
        <p:xfrm>
          <a:off x="8006292" y="1422400"/>
          <a:ext cx="3765021" cy="4401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496084" y="5623467"/>
            <a:ext cx="13179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зарубежные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20447" y="5639670"/>
            <a:ext cx="16775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международные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180090" y="5633421"/>
            <a:ext cx="17904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республиканские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825" y="517525"/>
            <a:ext cx="10633075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Заключение</a:t>
            </a:r>
          </a:p>
        </p:txBody>
      </p:sp>
      <p:pic>
        <p:nvPicPr>
          <p:cNvPr id="24580" name="Рисунок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513" y="631507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Прямая соединительная линия 31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B7B5E3-76FF-4705-A9E0-CB7C56C321E6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12" name="TextBox 11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7343" y="1724025"/>
            <a:ext cx="11101387" cy="42780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Основные показатели результативности НИР 2023  по ряду пунктов требуют анализа и последующую административную интерпретацию.</a:t>
            </a:r>
          </a:p>
          <a:p>
            <a:pPr marL="342900" indent="-342900" algn="just">
              <a:buFontTx/>
              <a:buAutoNum type="arabicPeriod" startAt="2"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Необходимо усилить активность ППС и сотрудников в части: (1) публикаций в научных изданиях, особенно в международных рецензируемых научных журналах в информационной базе компании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Clarivate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Analitics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(Web of Science)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или проиндексированных в базе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на момент публикации; (2) публикаций монографий; (3) патентно-лицензионной деятельности; (3) участия в конкурсах научных и научно-технических программ и проектов  по фундаментальным исследованиям и прикладным  исследованиям  на  основе 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грантового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и программно-целевого финансирования и международных организаций.</a:t>
            </a:r>
          </a:p>
          <a:p>
            <a:pPr marL="342900" indent="-342900" algn="just">
              <a:buFontTx/>
              <a:buAutoNum type="arabicPeriod" startAt="2"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Необходимо усилить активность участия ППС и сотрудников в: (1) работе зарубежных, международных, национальных конференциях и др. научных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; (2) программах научных стажировок и обменов; (3) программах по повышению исследовательских компетенций ряда ВШ.</a:t>
            </a:r>
          </a:p>
          <a:p>
            <a:pPr marL="342900" indent="-342900" algn="just">
              <a:buFontTx/>
              <a:buAutoNum type="arabicPeriod" startAt="2"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Усилить работу по дальнейшему развитию НИРС.</a:t>
            </a:r>
          </a:p>
          <a:p>
            <a:pPr marL="342900" indent="-342900" algn="just">
              <a:buFontTx/>
              <a:buAutoNum type="arabicPeriod" startAt="2"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Необходимо развить научно-производственные коопераций, связи с бизнесом, сформировать механизмы эффективного учебно-научно-производственного взаимодействия .</a:t>
            </a:r>
          </a:p>
          <a:p>
            <a:pPr>
              <a:defRPr/>
            </a:pPr>
            <a:r>
              <a:rPr lang="ru-RU" sz="1600" dirty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6.    Необходимо запуск и развитие  «Фонда научных исследований КОУ» для финансирования внутренних  </a:t>
            </a:r>
          </a:p>
          <a:p>
            <a:pPr>
              <a:defRPr/>
            </a:pPr>
            <a:r>
              <a:rPr lang="ru-RU" sz="1600" dirty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      исследовательских  грантов  и мотивации за научную активность и научные достижения и др.</a:t>
            </a:r>
          </a:p>
          <a:p>
            <a:pPr marL="342900" indent="-342900" algn="just">
              <a:buFontTx/>
              <a:buAutoNum type="arabicPeriod" startAt="2"/>
              <a:defRPr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 startAt="2"/>
              <a:defRPr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11090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051050"/>
            <a:ext cx="8985250" cy="200977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4000" b="1" spc="300" dirty="0">
                <a:solidFill>
                  <a:srgbClr val="E35C3D"/>
                </a:solidFill>
              </a:rPr>
              <a:t>                              </a:t>
            </a:r>
            <a:br>
              <a:rPr lang="ru-RU" sz="4000" b="1" spc="300" dirty="0">
                <a:solidFill>
                  <a:srgbClr val="E35C3D"/>
                </a:solidFill>
              </a:rPr>
            </a:br>
            <a:endParaRPr lang="ru-RU" sz="4000" b="1" spc="300" dirty="0">
              <a:solidFill>
                <a:srgbClr val="E35C3D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41313" y="403225"/>
            <a:ext cx="11379200" cy="20638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00300" y="2862263"/>
            <a:ext cx="78628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</p:txBody>
      </p:sp>
      <p:pic>
        <p:nvPicPr>
          <p:cNvPr id="2560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513" y="631507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167" y="433917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показатели результативности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7" y="6545791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396708"/>
              </p:ext>
            </p:extLst>
          </p:nvPr>
        </p:nvGraphicFramePr>
        <p:xfrm>
          <a:off x="377824" y="1405472"/>
          <a:ext cx="10984442" cy="5158518"/>
        </p:xfrm>
        <a:graphic>
          <a:graphicData uri="http://schemas.openxmlformats.org/drawingml/2006/table">
            <a:tbl>
              <a:tblPr firstRow="1" firstCol="1" bandRow="1"/>
              <a:tblGrid>
                <a:gridCol w="47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9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2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58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68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0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201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ВШП «</a:t>
                      </a:r>
                      <a:r>
                        <a:rPr lang="ru-RU" sz="1000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Адилет</a:t>
                      </a:r>
                      <a:r>
                        <a:rPr lang="ru-RU" sz="1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ВШЭиУ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ИИ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АСАиД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ВШГН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КМШМ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2022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2023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Обьем финансирования НИР, тенге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20 857 070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29 764 328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3 000 000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20 628 822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53 621 397,4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Изданные учебники и учебные пособия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Изданные монографии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Опубликованные научные статьи </a:t>
                      </a:r>
                      <a:r>
                        <a:rPr lang="kk-KZ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в том числе: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рецензируемых изданиях БД 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WoS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научных изданиях, рекомендуемых уполномоченным органом 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специализированных и  рецензируемых научных изданиях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материалах трудов научных конференций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Полученные патенты всего, в том числе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включенные в базу данных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Clarivate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Analytics,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WoS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Разработка и экспертиза нормативно-правовых актов 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Участие в научных форумах, конференциях и др.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5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22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217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т.ч. за пределами РК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т.ч. в РК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187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Повышение квалификации исследовательских компетенций ППС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Прошедшие научные стажировки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Проведения научных мероприятий 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НИРС,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вовлеченные в</a:t>
                      </a:r>
                      <a:r>
                        <a:rPr lang="kk-KZ" sz="1000" baseline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СНО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студенты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выполненные научные дипломные работы 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опубликованные научные стать и доклады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участие в научных конференциях и т.п.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117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участие в научных конкурсах и т.п.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участие в предметных олимпиадах и т.п.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57" marR="45757" marT="7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91191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769" y="266700"/>
            <a:ext cx="10515600" cy="1061296"/>
          </a:xfrm>
        </p:spPr>
        <p:txBody>
          <a:bodyPr/>
          <a:lstStyle/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Научно-исследовательские проекты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483F1-C89D-4A50-8A3B-10B2B160F68E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  <p:sp>
        <p:nvSpPr>
          <p:cNvPr id="6" name="TextBox 5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</p:txBody>
      </p:sp>
      <p:pic>
        <p:nvPicPr>
          <p:cNvPr id="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452657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345512"/>
              </p:ext>
            </p:extLst>
          </p:nvPr>
        </p:nvGraphicFramePr>
        <p:xfrm>
          <a:off x="377825" y="1417834"/>
          <a:ext cx="11026491" cy="401036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2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3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87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темы научно-исследовательской работы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финансирования,                             тенге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 реализации,             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г.г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Заказчик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2023 г.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526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ВШП 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Әділет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«Участие государства и международных организаций в гражданских правоотношениях: проблемы теории и практики». 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 - Сулейменов М.К.,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д.ю.н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 проф., академик НАН РК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34 802 029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12  857  070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2021-2023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 «Комитет науки МН и ВО РК»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5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«Современные тенденции развития и защиты наследственных прав в Республике Казахстан». 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 -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Максатов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Н.Р.,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м.ю.н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23 999 996,49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7  999  999,79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2023-2025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 «Комитет науки МН и ВО РК»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526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ВШЭУ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spc="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kk-KZ" sz="1200" u="none" strike="noStrike" spc="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инновационных продуктов и услуг как основа совершенствования кредитования в коммерческих банках в условиях цифровизации</a:t>
                      </a:r>
                      <a:r>
                        <a:rPr lang="kk-KZ" sz="1200" spc="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». 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 - </a:t>
                      </a:r>
                      <a:r>
                        <a:rPr lang="kk-KZ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Гумар Н.А., к.э.н, ас.проф.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29 414 467,50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10  965  327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 «Комитет науки МН и ВО РК»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5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spc="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«Триединая концепция устойчивого развития (ESG): интересы бизнеса в контексте сбалансированного развития регионов». 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 – </a:t>
                      </a:r>
                      <a:r>
                        <a:rPr lang="kk-KZ" sz="1200" i="1" spc="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Адамбекова А.А., д.э.н., проф.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spc="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58 825 000,3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b="1" spc="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18 799 000,6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spc="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2023 -2025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 «Комитет науки МН и ВО РК»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526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 Инженерии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9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Хоздоговор № 41-а от 26.08.2021 Тема: «Моделирование геологического строения месторождения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Кумколь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применения инновационной технологии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нефтеотдачи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пластов с обеспечением безопасной эксплуатации техники и технологии». 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Руководители проекта - Муратова С.К. , </a:t>
                      </a:r>
                      <a:r>
                        <a:rPr lang="kk-KZ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к.т.н., ас..проф.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Омирзакова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Э.Ж., </a:t>
                      </a:r>
                      <a:r>
                        <a:rPr lang="kk-KZ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к.т.н., ас.проф.  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6 000 000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3 000 0000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ТОО НВЦ 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1775"/>
              </p:ext>
            </p:extLst>
          </p:nvPr>
        </p:nvGraphicFramePr>
        <p:xfrm>
          <a:off x="7662331" y="5506721"/>
          <a:ext cx="3750735" cy="274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5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5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53 621 397,39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20 628 822  в  2022 г. 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73163"/>
              </p:ext>
            </p:extLst>
          </p:nvPr>
        </p:nvGraphicFramePr>
        <p:xfrm>
          <a:off x="377825" y="5838825"/>
          <a:ext cx="11026491" cy="53657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2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3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6.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Научные основы рационального использования отходов производства вспученного вермикулита и технологии получения новых строительных композиционных материалов. </a:t>
                      </a:r>
                      <a:r>
                        <a:rPr lang="ru-RU" sz="1050" b="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 - </a:t>
                      </a:r>
                      <a:r>
                        <a:rPr lang="ru-RU" sz="1050" b="0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Махамбетова</a:t>
                      </a:r>
                      <a:r>
                        <a:rPr lang="ru-RU" sz="1050" b="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У.К., д.т.н.,  проф. </a:t>
                      </a:r>
                      <a:r>
                        <a:rPr lang="ru-RU" sz="12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АСАиД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96 965 330,01 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38  894  084,54 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2024-2026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ТОО "AVENUE"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71" marR="457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233" y="417513"/>
            <a:ext cx="10658475" cy="8048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Объем финансирования НИР</a:t>
            </a:r>
          </a:p>
        </p:txBody>
      </p:sp>
      <p:pic>
        <p:nvPicPr>
          <p:cNvPr id="410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86EA78-BECD-4F4D-9CBE-562FF5CB0DCE}" type="slidenum">
              <a:rPr lang="ru-RU" altLang="ru-RU" smtClean="0"/>
              <a:pPr/>
              <a:t>4</a:t>
            </a:fld>
            <a:endParaRPr lang="ru-RU" alt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52924780"/>
              </p:ext>
            </p:extLst>
          </p:nvPr>
        </p:nvGraphicFramePr>
        <p:xfrm>
          <a:off x="451115" y="1488569"/>
          <a:ext cx="11148218" cy="4748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7338" y="127000"/>
            <a:ext cx="32670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47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098127-8621-4BFD-AADF-0DEA25142A88}" type="slidenum">
              <a:rPr lang="ru-RU" altLang="ru-RU" smtClean="0"/>
              <a:pPr/>
              <a:t>5</a:t>
            </a:fld>
            <a:endParaRPr lang="ru-RU" alt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2650" y="562161"/>
            <a:ext cx="10515600" cy="638175"/>
          </a:xfrm>
        </p:spPr>
        <p:txBody>
          <a:bodyPr/>
          <a:lstStyle/>
          <a:p>
            <a:pPr>
              <a:defRPr/>
            </a:pPr>
            <a:r>
              <a:rPr lang="kk-K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Профессорско-преподовательский состав (ППС)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858986"/>
              </p:ext>
            </p:extLst>
          </p:nvPr>
        </p:nvGraphicFramePr>
        <p:xfrm>
          <a:off x="377825" y="1401670"/>
          <a:ext cx="10959042" cy="39918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1726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6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6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0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4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4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73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/из них штатных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ученой степенью / из них штатных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ученым званием / из них штатных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Доктор  наук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Кандидат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 или </a:t>
                      </a:r>
                      <a:r>
                        <a:rPr lang="en-US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PhD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PhD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зарубежного вуза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Магистр наук 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Профессор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Ассоц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профессор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118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ВШП «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Әділет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1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72/66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14/12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30/26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7/4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27/26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5/5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10/8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12/11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118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ВШЭУ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4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kk-KZ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28/19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29/18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28/19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118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ВШГН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4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78/62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118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4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30/21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118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АСАИД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4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118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КМШМ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4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99/80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11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университету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 / 304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23/21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101/88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/4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 / 95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18/16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89/79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7338" y="127000"/>
            <a:ext cx="32670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339D07A9-6FAB-49A6-BE3B-D4A45A4F2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6717"/>
              </p:ext>
            </p:extLst>
          </p:nvPr>
        </p:nvGraphicFramePr>
        <p:xfrm>
          <a:off x="377825" y="5783991"/>
          <a:ext cx="10959043" cy="2398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21908">
                  <a:extLst>
                    <a:ext uri="{9D8B030D-6E8A-4147-A177-3AD203B41FA5}">
                      <a16:colId xmlns:a16="http://schemas.microsoft.com/office/drawing/2014/main" val="127202629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979356844"/>
                    </a:ext>
                  </a:extLst>
                </a:gridCol>
                <a:gridCol w="1667934">
                  <a:extLst>
                    <a:ext uri="{9D8B030D-6E8A-4147-A177-3AD203B41FA5}">
                      <a16:colId xmlns:a16="http://schemas.microsoft.com/office/drawing/2014/main" val="384541988"/>
                    </a:ext>
                  </a:extLst>
                </a:gridCol>
                <a:gridCol w="1608666">
                  <a:extLst>
                    <a:ext uri="{9D8B030D-6E8A-4147-A177-3AD203B41FA5}">
                      <a16:colId xmlns:a16="http://schemas.microsoft.com/office/drawing/2014/main" val="1684752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08021884"/>
                    </a:ext>
                  </a:extLst>
                </a:gridCol>
                <a:gridCol w="1464734">
                  <a:extLst>
                    <a:ext uri="{9D8B030D-6E8A-4147-A177-3AD203B41FA5}">
                      <a16:colId xmlns:a16="http://schemas.microsoft.com/office/drawing/2014/main" val="540791378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547784892"/>
                    </a:ext>
                  </a:extLst>
                </a:gridCol>
              </a:tblGrid>
              <a:tr h="239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325/249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29/24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106/90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138/117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29/24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79/61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90531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44531" y="5431169"/>
            <a:ext cx="1761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2022 г.</a:t>
            </a:r>
          </a:p>
        </p:txBody>
      </p:sp>
    </p:spTree>
    <p:extLst>
      <p:ext uri="{BB962C8B-B14F-4D97-AF65-F5344CB8AC3E}">
        <p14:creationId xmlns:p14="http://schemas.microsoft.com/office/powerpoint/2010/main" val="2054033484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47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098127-8621-4BFD-AADF-0DEA25142A88}" type="slidenum">
              <a:rPr lang="ru-RU" altLang="ru-RU" smtClean="0"/>
              <a:pPr/>
              <a:t>6</a:t>
            </a:fld>
            <a:endParaRPr lang="ru-RU" alt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87338" y="127000"/>
            <a:ext cx="32670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2650" y="562161"/>
            <a:ext cx="10515600" cy="638175"/>
          </a:xfrm>
        </p:spPr>
        <p:txBody>
          <a:bodyPr/>
          <a:lstStyle/>
          <a:p>
            <a:pPr>
              <a:defRPr/>
            </a:pPr>
            <a:r>
              <a:rPr lang="kk-K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Профессорско-преподовательский состав (ППС)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825" y="1454830"/>
            <a:ext cx="491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ППС за 2022 г.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8420" y="5631581"/>
            <a:ext cx="3294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ППС 374 / штатных 304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44547" y="1494355"/>
            <a:ext cx="491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ППС за 2023 г.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8431" y="5560007"/>
            <a:ext cx="3352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ППС 325 / Штатных 249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78724341"/>
              </p:ext>
            </p:extLst>
          </p:nvPr>
        </p:nvGraphicFramePr>
        <p:xfrm>
          <a:off x="623888" y="2169535"/>
          <a:ext cx="4593516" cy="2718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722563" y="2347382"/>
            <a:ext cx="92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65/60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594" y="2347382"/>
            <a:ext cx="92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78/62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51762" y="3891962"/>
            <a:ext cx="92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77/45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2794" y="3891962"/>
            <a:ext cx="92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51/28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59781" y="4745413"/>
            <a:ext cx="92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566097202"/>
              </p:ext>
            </p:extLst>
          </p:nvPr>
        </p:nvGraphicFramePr>
        <p:xfrm>
          <a:off x="5989111" y="2042445"/>
          <a:ext cx="4684586" cy="3136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801216" y="2360338"/>
            <a:ext cx="92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99/80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75826" y="2121979"/>
            <a:ext cx="92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72/66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22880" y="4278660"/>
            <a:ext cx="92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78/62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270427" y="4933073"/>
            <a:ext cx="92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46226" y="4748407"/>
            <a:ext cx="92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30/21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46226" y="3522630"/>
            <a:ext cx="92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59/39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417513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ППС</a:t>
            </a:r>
          </a:p>
        </p:txBody>
      </p:sp>
      <p:pic>
        <p:nvPicPr>
          <p:cNvPr id="717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2EB972-0B76-475C-BB9C-EF01AB33CFA7}" type="slidenum">
              <a:rPr lang="ru-RU" altLang="ru-RU" smtClean="0"/>
              <a:pPr/>
              <a:t>7</a:t>
            </a:fld>
            <a:endParaRPr lang="ru-RU" alt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3266387"/>
              </p:ext>
            </p:extLst>
          </p:nvPr>
        </p:nvGraphicFramePr>
        <p:xfrm>
          <a:off x="287338" y="1515978"/>
          <a:ext cx="6053304" cy="4656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48442187"/>
              </p:ext>
            </p:extLst>
          </p:nvPr>
        </p:nvGraphicFramePr>
        <p:xfrm>
          <a:off x="6632519" y="1636295"/>
          <a:ext cx="4672597" cy="4150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7338" y="127000"/>
            <a:ext cx="32670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466724"/>
            <a:ext cx="10109200" cy="80486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СНО, научные дипломные работы (НДР) и участие в предметных олимпиадах (ПО)</a:t>
            </a:r>
          </a:p>
        </p:txBody>
      </p:sp>
      <p:pic>
        <p:nvPicPr>
          <p:cNvPr id="1331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171B4E-0FF0-404D-9ECE-584D8E5F4D93}" type="slidenum">
              <a:rPr lang="ru-RU" altLang="ru-RU" smtClean="0"/>
              <a:pPr/>
              <a:t>8</a:t>
            </a:fld>
            <a:endParaRPr lang="ru-RU" alt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93861635"/>
              </p:ext>
            </p:extLst>
          </p:nvPr>
        </p:nvGraphicFramePr>
        <p:xfrm>
          <a:off x="377826" y="1419108"/>
          <a:ext cx="5696743" cy="4487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7338" y="127000"/>
            <a:ext cx="32670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94684828"/>
              </p:ext>
            </p:extLst>
          </p:nvPr>
        </p:nvGraphicFramePr>
        <p:xfrm>
          <a:off x="6428420" y="1372402"/>
          <a:ext cx="4871508" cy="4259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28420" y="5631581"/>
            <a:ext cx="529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выполнивших дипломную работу на научную </a:t>
            </a:r>
          </a:p>
          <a:p>
            <a:r>
              <a:rPr lang="ru-RU" sz="1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тематику и принявшие участие в предметных олимпиадах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57553" y="5640702"/>
            <a:ext cx="3528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в </a:t>
            </a:r>
          </a:p>
          <a:p>
            <a:pPr algn="r"/>
            <a:r>
              <a:rPr lang="ru-RU" sz="1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Студенческих Научных Обществах 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660" y="222622"/>
            <a:ext cx="10809264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Студенты, участвовавших в конференциях / олимпиадах и опубликовавших научные статьи / доклады</a:t>
            </a:r>
            <a:endParaRPr lang="ru-RU" sz="2600" dirty="0"/>
          </a:p>
        </p:txBody>
      </p:sp>
      <p:pic>
        <p:nvPicPr>
          <p:cNvPr id="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72886636"/>
              </p:ext>
            </p:extLst>
          </p:nvPr>
        </p:nvGraphicFramePr>
        <p:xfrm>
          <a:off x="516874" y="1439094"/>
          <a:ext cx="5255571" cy="448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7338" y="127000"/>
            <a:ext cx="32670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Итоги НИР 2023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056573816"/>
              </p:ext>
            </p:extLst>
          </p:nvPr>
        </p:nvGraphicFramePr>
        <p:xfrm>
          <a:off x="5948893" y="1271588"/>
          <a:ext cx="4837640" cy="4928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6615113" y="5803536"/>
            <a:ext cx="3999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Опубликованные студентами научные статьи, </a:t>
            </a:r>
          </a:p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доклады , тезисы докладов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2109412" y="5812002"/>
            <a:ext cx="3146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студентов в конференциях, </a:t>
            </a:r>
          </a:p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конкурсах, олимпиадах и др.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10719</TotalTime>
  <Words>1453</Words>
  <Application>Microsoft Office PowerPoint</Application>
  <PresentationFormat>Широкоэкранный</PresentationFormat>
  <Paragraphs>460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Times New Roman</vt:lpstr>
      <vt:lpstr>Тема Office</vt:lpstr>
      <vt:lpstr>       ИТОГИ                                                  научно-исследовательской работы </vt:lpstr>
      <vt:lpstr>Основные показатели результативности</vt:lpstr>
      <vt:lpstr>Научно-исследовательские проекты</vt:lpstr>
      <vt:lpstr>Объем финансирования НИР</vt:lpstr>
      <vt:lpstr>Профессорско-преподовательский состав (ППС)</vt:lpstr>
      <vt:lpstr>Профессорско-преподовательский состав (ППС)</vt:lpstr>
      <vt:lpstr>Повышение квалификации ППС</vt:lpstr>
      <vt:lpstr>СНО, научные дипломные работы (НДР) и участие в предметных олимпиадах (ПО)</vt:lpstr>
      <vt:lpstr>Студенты, участвовавших в конференциях / олимпиадах и опубликовавших научные статьи / доклады</vt:lpstr>
      <vt:lpstr>Подготовка магистрантов и докторантов</vt:lpstr>
      <vt:lpstr>Общее количество публикации </vt:lpstr>
      <vt:lpstr>Монографии и учебные пособия </vt:lpstr>
      <vt:lpstr>Статьи, в изданиях БД  Web of Science / Scopus и рекомендуемых уполномоченным органом </vt:lpstr>
      <vt:lpstr>Участие в зарубежных, международных, республиканских конференциях</vt:lpstr>
      <vt:lpstr>  Заключение</vt:lpstr>
      <vt:lpstr>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Yem Alexander</dc:creator>
  <cp:lastModifiedBy>CU-16</cp:lastModifiedBy>
  <cp:revision>740</cp:revision>
  <cp:lastPrinted>2024-02-05T08:38:31Z</cp:lastPrinted>
  <dcterms:created xsi:type="dcterms:W3CDTF">2014-08-19T16:21:30Z</dcterms:created>
  <dcterms:modified xsi:type="dcterms:W3CDTF">2024-09-03T05:29:05Z</dcterms:modified>
</cp:coreProperties>
</file>