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8"/>
  </p:notesMasterIdLst>
  <p:sldIdLst>
    <p:sldId id="287" r:id="rId2"/>
    <p:sldId id="342" r:id="rId3"/>
    <p:sldId id="338" r:id="rId4"/>
    <p:sldId id="294" r:id="rId5"/>
    <p:sldId id="348" r:id="rId6"/>
    <p:sldId id="344" r:id="rId7"/>
    <p:sldId id="298" r:id="rId8"/>
    <p:sldId id="318" r:id="rId9"/>
    <p:sldId id="326" r:id="rId10"/>
    <p:sldId id="328" r:id="rId11"/>
    <p:sldId id="330" r:id="rId12"/>
    <p:sldId id="317" r:id="rId13"/>
    <p:sldId id="332" r:id="rId14"/>
    <p:sldId id="336" r:id="rId15"/>
    <p:sldId id="346" r:id="rId16"/>
    <p:sldId id="288" r:id="rId17"/>
  </p:sldIdLst>
  <p:sldSz cx="12192000" cy="6858000"/>
  <p:notesSz cx="7010400" cy="92964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3011"/>
    <a:srgbClr val="F06140"/>
    <a:srgbClr val="E35C3D"/>
    <a:srgbClr val="727174"/>
    <a:srgbClr val="16C804"/>
    <a:srgbClr val="7E00C0"/>
    <a:srgbClr val="FF33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7" autoAdjust="0"/>
    <p:restoredTop sz="99339" autoAdjust="0"/>
  </p:normalViewPr>
  <p:slideViewPr>
    <p:cSldViewPr snapToGrid="0">
      <p:cViewPr varScale="1">
        <p:scale>
          <a:sx n="113" d="100"/>
          <a:sy n="113" d="100"/>
        </p:scale>
        <p:origin x="8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5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368280419827384E-2"/>
          <c:y val="4.5093144313982828E-2"/>
          <c:w val="0.88356453169173255"/>
          <c:h val="0.791894092330993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423133540347266E-3"/>
                  <c:y val="-0.131053622264837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3F-4F6E-A878-533DED813125}"/>
                </c:ext>
              </c:extLst>
            </c:dLbl>
            <c:dLbl>
              <c:idx val="1"/>
              <c:layout>
                <c:manualLayout>
                  <c:x val="-1.6720077293274894E-2"/>
                  <c:y val="2.67456371969055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3F-4F6E-A878-533DED813125}"/>
                </c:ext>
              </c:extLst>
            </c:dLbl>
            <c:dLbl>
              <c:idx val="3"/>
              <c:layout>
                <c:manualLayout>
                  <c:x val="-1.783474911282655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3F-4F6E-A878-533DED813125}"/>
                </c:ext>
              </c:extLst>
            </c:dLbl>
            <c:dLbl>
              <c:idx val="6"/>
              <c:layout>
                <c:manualLayout>
                  <c:x val="-2.7866795488791493E-2"/>
                  <c:y val="-2.67456371969055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3F-4F6E-A878-533DED81312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ВШП "Әділет"</c:v>
                </c:pt>
                <c:pt idx="1">
                  <c:v>ВШЭУ</c:v>
                </c:pt>
                <c:pt idx="2">
                  <c:v>ИГНГД и IT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  <c:pt idx="6">
                  <c:v>ВСЕГО</c:v>
                </c:pt>
              </c:strCache>
            </c:strRef>
          </c:cat>
          <c:val>
            <c:numRef>
              <c:f>Лист1!$B$2:$B$8</c:f>
              <c:numCache>
                <c:formatCode>#,##0</c:formatCode>
                <c:ptCount val="7"/>
                <c:pt idx="0">
                  <c:v>11004360</c:v>
                </c:pt>
                <c:pt idx="1">
                  <c:v>4124462</c:v>
                </c:pt>
                <c:pt idx="2">
                  <c:v>2500000</c:v>
                </c:pt>
                <c:pt idx="3">
                  <c:v>3000000</c:v>
                </c:pt>
                <c:pt idx="6">
                  <c:v>20628822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3F-4F6E-A878-533DED81312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4586872782066385E-3"/>
                  <c:y val="-6.6864092992263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3F-4F6E-A878-533DED813125}"/>
                </c:ext>
              </c:extLst>
            </c:dLbl>
            <c:dLbl>
              <c:idx val="1"/>
              <c:layout>
                <c:manualLayout>
                  <c:x val="1.1146718195516596E-3"/>
                  <c:y val="-1.06982548787622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3F-4F6E-A878-533DED813125}"/>
                </c:ext>
              </c:extLst>
            </c:dLbl>
            <c:dLbl>
              <c:idx val="2"/>
              <c:layout>
                <c:manualLayout>
                  <c:x val="0"/>
                  <c:y val="-5.3491274393811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3F-4F6E-A878-533DED81312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ВШП "Әділет"</c:v>
                </c:pt>
                <c:pt idx="1">
                  <c:v>ВШЭУ</c:v>
                </c:pt>
                <c:pt idx="2">
                  <c:v>ИГНГД и IT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  <c:pt idx="6">
                  <c:v>ВСЕГО</c:v>
                </c:pt>
              </c:strCache>
            </c:strRef>
          </c:cat>
          <c:val>
            <c:numRef>
              <c:f>Лист1!$C$2:$C$8</c:f>
              <c:numCache>
                <c:formatCode>#,##0</c:formatCode>
                <c:ptCount val="7"/>
                <c:pt idx="0">
                  <c:v>20857069.789999999</c:v>
                </c:pt>
                <c:pt idx="1">
                  <c:v>29764327.600000001</c:v>
                </c:pt>
                <c:pt idx="2">
                  <c:v>3000000</c:v>
                </c:pt>
                <c:pt idx="3" formatCode="#,##0.00">
                  <c:v>0</c:v>
                </c:pt>
                <c:pt idx="6">
                  <c:v>53621397.390000001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F3F-4F6E-A878-533DED8131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6437120"/>
        <c:axId val="145958016"/>
      </c:barChart>
      <c:catAx>
        <c:axId val="136437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45958016"/>
        <c:crosses val="autoZero"/>
        <c:auto val="1"/>
        <c:lblAlgn val="ctr"/>
        <c:lblOffset val="100"/>
        <c:noMultiLvlLbl val="0"/>
      </c:catAx>
      <c:valAx>
        <c:axId val="145958016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crossAx val="1364371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1468573978398887"/>
          <c:y val="0.10791885668508253"/>
          <c:w val="0.12827090351962456"/>
          <c:h val="6.2966390210844075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KZ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049527238717415E-2"/>
          <c:y val="0.10655621658540296"/>
          <c:w val="0.97464707577067122"/>
          <c:h val="0.663338873524686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</c:v>
                </c:pt>
                <c:pt idx="1">
                  <c:v>2</c:v>
                </c:pt>
                <c:pt idx="2">
                  <c:v>47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45-4CCB-AA0C-0B2DF66D0A6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6</c:v>
                </c:pt>
                <c:pt idx="1">
                  <c:v>1</c:v>
                </c:pt>
                <c:pt idx="2">
                  <c:v>29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45-4CCB-AA0C-0B2DF66D0A6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33173376"/>
        <c:axId val="233174912"/>
      </c:barChart>
      <c:catAx>
        <c:axId val="2331733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3174912"/>
        <c:crosses val="autoZero"/>
        <c:auto val="1"/>
        <c:lblAlgn val="ctr"/>
        <c:lblOffset val="100"/>
        <c:noMultiLvlLbl val="0"/>
      </c:catAx>
      <c:valAx>
        <c:axId val="2331749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317337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59046033694457389"/>
          <c:y val="9.0682265291033792E-2"/>
          <c:w val="0.27086289118803114"/>
          <c:h val="7.673826340710263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KZ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ВШЭУ</c:v>
                </c:pt>
                <c:pt idx="1">
                  <c:v>ИГНГДиIT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  <c:pt idx="6">
                  <c:v>ВСЕГО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95-4E90-88DC-71CEAC5C28B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ВШЭУ</c:v>
                </c:pt>
                <c:pt idx="1">
                  <c:v>ИГНГДиIT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  <c:pt idx="6">
                  <c:v>ВСЕГО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95-4E90-88DC-71CEAC5C28B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70257536"/>
        <c:axId val="270259328"/>
      </c:barChart>
      <c:catAx>
        <c:axId val="2702575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70259328"/>
        <c:crosses val="autoZero"/>
        <c:auto val="1"/>
        <c:lblAlgn val="ctr"/>
        <c:lblOffset val="100"/>
        <c:noMultiLvlLbl val="0"/>
      </c:catAx>
      <c:valAx>
        <c:axId val="2702593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7025753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8123881942803691"/>
          <c:y val="6.9809698066223558E-2"/>
          <c:w val="0.30350709529343123"/>
          <c:h val="7.673826340710263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KZ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патенты и свидетельства на интеллектуальную собственность</c:v>
                </c:pt>
                <c:pt idx="1">
                  <c:v>в специализированных научных изданиях</c:v>
                </c:pt>
                <c:pt idx="2">
                  <c:v>в материалах научных конференций </c:v>
                </c:pt>
                <c:pt idx="3">
                  <c:v>в изданиях рекомендуемых Комитетом МНиВО РК</c:v>
                </c:pt>
                <c:pt idx="4">
                  <c:v>в изданиях БД Scopus и Web of Science</c:v>
                </c:pt>
                <c:pt idx="5">
                  <c:v>учебные пособия</c:v>
                </c:pt>
                <c:pt idx="6">
                  <c:v>монографии </c:v>
                </c:pt>
                <c:pt idx="7">
                  <c:v>Опубликованные научные статьи, в том числе: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</c:v>
                </c:pt>
                <c:pt idx="1">
                  <c:v>73</c:v>
                </c:pt>
                <c:pt idx="2">
                  <c:v>110</c:v>
                </c:pt>
                <c:pt idx="3">
                  <c:v>35</c:v>
                </c:pt>
                <c:pt idx="4">
                  <c:v>16</c:v>
                </c:pt>
                <c:pt idx="5">
                  <c:v>13</c:v>
                </c:pt>
                <c:pt idx="6">
                  <c:v>7</c:v>
                </c:pt>
                <c:pt idx="7">
                  <c:v>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A7-41A5-8AAA-699266255B5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патенты и свидетельства на интеллектуальную собственность</c:v>
                </c:pt>
                <c:pt idx="1">
                  <c:v>в специализированных научных изданиях</c:v>
                </c:pt>
                <c:pt idx="2">
                  <c:v>в материалах научных конференций </c:v>
                </c:pt>
                <c:pt idx="3">
                  <c:v>в изданиях рекомендуемых Комитетом МНиВО РК</c:v>
                </c:pt>
                <c:pt idx="4">
                  <c:v>в изданиях БД Scopus и Web of Science</c:v>
                </c:pt>
                <c:pt idx="5">
                  <c:v>учебные пособия</c:v>
                </c:pt>
                <c:pt idx="6">
                  <c:v>монографии </c:v>
                </c:pt>
                <c:pt idx="7">
                  <c:v>Опубликованные научные статьи, в том числе: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2</c:v>
                </c:pt>
                <c:pt idx="1">
                  <c:v>7</c:v>
                </c:pt>
                <c:pt idx="2">
                  <c:v>108</c:v>
                </c:pt>
                <c:pt idx="3">
                  <c:v>28</c:v>
                </c:pt>
                <c:pt idx="4">
                  <c:v>17</c:v>
                </c:pt>
                <c:pt idx="5">
                  <c:v>12</c:v>
                </c:pt>
                <c:pt idx="6">
                  <c:v>5</c:v>
                </c:pt>
                <c:pt idx="7">
                  <c:v>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A7-41A5-8AAA-699266255B5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65029120"/>
        <c:axId val="265030656"/>
      </c:barChart>
      <c:catAx>
        <c:axId val="2650291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265030656"/>
        <c:crosses val="autoZero"/>
        <c:auto val="1"/>
        <c:lblAlgn val="ctr"/>
        <c:lblOffset val="100"/>
        <c:noMultiLvlLbl val="0"/>
      </c:catAx>
      <c:valAx>
        <c:axId val="2650306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65029120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KZ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2094059373382228"/>
          <c:w val="0.96644209453696761"/>
          <c:h val="0.721534947653448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  <c:pt idx="6">
                  <c:v>ВСЕГО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20-4D15-8223-C7407610368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  <c:pt idx="6">
                  <c:v>ВСЕГО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20-4D15-8223-C740761036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65079424"/>
        <c:axId val="265089408"/>
      </c:barChart>
      <c:catAx>
        <c:axId val="2650794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65089408"/>
        <c:crosses val="autoZero"/>
        <c:auto val="1"/>
        <c:lblAlgn val="ctr"/>
        <c:lblOffset val="100"/>
        <c:noMultiLvlLbl val="0"/>
      </c:catAx>
      <c:valAx>
        <c:axId val="2650894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6507942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4.4538132190325937E-2"/>
          <c:y val="2.2340952940321648E-4"/>
          <c:w val="0.25113729155418074"/>
          <c:h val="7.673826340710263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KZ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  <c:pt idx="6">
                  <c:v>ВСЕГО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9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73-4D69-A458-6527507C0C8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  <c:pt idx="6">
                  <c:v>ВСЕГО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6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73-4D69-A458-6527507C0C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31823232"/>
        <c:axId val="231824768"/>
      </c:barChart>
      <c:catAx>
        <c:axId val="2318232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1824768"/>
        <c:crosses val="autoZero"/>
        <c:auto val="1"/>
        <c:lblAlgn val="ctr"/>
        <c:lblOffset val="100"/>
        <c:noMultiLvlLbl val="0"/>
      </c:catAx>
      <c:valAx>
        <c:axId val="2318247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3182323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3.8471941402654503E-2"/>
          <c:y val="2.9025546409895173E-2"/>
          <c:w val="0.30196563399683474"/>
          <c:h val="7.673826340710263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KZ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  <c:pt idx="6">
                  <c:v>ВСЕГО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</c:v>
                </c:pt>
                <c:pt idx="1">
                  <c:v>6</c:v>
                </c:pt>
                <c:pt idx="2">
                  <c:v>0</c:v>
                </c:pt>
                <c:pt idx="3">
                  <c:v>2</c:v>
                </c:pt>
                <c:pt idx="4">
                  <c:v>4</c:v>
                </c:pt>
                <c:pt idx="5">
                  <c:v>0</c:v>
                </c:pt>
                <c:pt idx="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CF-4DDC-A874-899AF636239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  <c:pt idx="6">
                  <c:v>ВСЕГО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3</c:v>
                </c:pt>
                <c:pt idx="1">
                  <c:v>5</c:v>
                </c:pt>
                <c:pt idx="2">
                  <c:v>2</c:v>
                </c:pt>
                <c:pt idx="3">
                  <c:v>2</c:v>
                </c:pt>
                <c:pt idx="4">
                  <c:v>4</c:v>
                </c:pt>
                <c:pt idx="5">
                  <c:v>1</c:v>
                </c:pt>
                <c:pt idx="6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CF-4DDC-A874-899AF636239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6168192"/>
        <c:axId val="136170496"/>
      </c:barChart>
      <c:catAx>
        <c:axId val="1361681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36170496"/>
        <c:crosses val="autoZero"/>
        <c:auto val="1"/>
        <c:lblAlgn val="ctr"/>
        <c:lblOffset val="100"/>
        <c:noMultiLvlLbl val="0"/>
      </c:catAx>
      <c:valAx>
        <c:axId val="1361704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61681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4666383734861577"/>
          <c:y val="2.539485461506321E-2"/>
          <c:w val="0.32771032045107851"/>
          <c:h val="7.673826340710263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KZ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  <c:pt idx="6">
                  <c:v>ВСЕГО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14</c:v>
                </c:pt>
                <c:pt idx="1">
                  <c:v>0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0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00-4085-A210-68D60A65000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  <c:pt idx="6">
                  <c:v>ВСЕГО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13</c:v>
                </c:pt>
                <c:pt idx="1">
                  <c:v>0</c:v>
                </c:pt>
                <c:pt idx="2">
                  <c:v>11</c:v>
                </c:pt>
                <c:pt idx="3">
                  <c:v>3</c:v>
                </c:pt>
                <c:pt idx="4">
                  <c:v>1</c:v>
                </c:pt>
                <c:pt idx="5">
                  <c:v>0</c:v>
                </c:pt>
                <c:pt idx="6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00-4085-A210-68D60A65000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6004608"/>
        <c:axId val="146379904"/>
      </c:barChart>
      <c:catAx>
        <c:axId val="1460046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46379904"/>
        <c:crosses val="autoZero"/>
        <c:auto val="1"/>
        <c:lblAlgn val="ctr"/>
        <c:lblOffset val="100"/>
        <c:noMultiLvlLbl val="0"/>
      </c:catAx>
      <c:valAx>
        <c:axId val="1463799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60046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5402405031799883"/>
          <c:y val="3.1729387620584956E-2"/>
          <c:w val="0.28913854558032825"/>
          <c:h val="7.673826340710263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KZ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  <c:pt idx="6">
                  <c:v>ВСЕГО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11</c:v>
                </c:pt>
                <c:pt idx="3">
                  <c:v>2</c:v>
                </c:pt>
                <c:pt idx="4">
                  <c:v>20</c:v>
                </c:pt>
                <c:pt idx="5">
                  <c:v>0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EA-405D-AC10-068403C148D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  <c:pt idx="6">
                  <c:v>ВСЕГО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6</c:v>
                </c:pt>
                <c:pt idx="1">
                  <c:v>2</c:v>
                </c:pt>
                <c:pt idx="2">
                  <c:v>12</c:v>
                </c:pt>
                <c:pt idx="3">
                  <c:v>1</c:v>
                </c:pt>
                <c:pt idx="4">
                  <c:v>10</c:v>
                </c:pt>
                <c:pt idx="5">
                  <c:v>0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EA-405D-AC10-068403C148D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81762304"/>
        <c:axId val="181769344"/>
      </c:barChart>
      <c:catAx>
        <c:axId val="1817623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81769344"/>
        <c:crosses val="autoZero"/>
        <c:auto val="1"/>
        <c:lblAlgn val="ctr"/>
        <c:lblOffset val="100"/>
        <c:noMultiLvlLbl val="0"/>
      </c:catAx>
      <c:valAx>
        <c:axId val="1817693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817623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2571758281677812"/>
          <c:y val="2.8507799235685347E-2"/>
          <c:w val="0.51167809849224455"/>
          <c:h val="7.673826340710263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KZ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558453282511664E-2"/>
          <c:y val="0.11391158872078551"/>
          <c:w val="0.8894096995837304"/>
          <c:h val="0.56587992925823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  <c:pt idx="6">
                  <c:v>ВСЕГО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39</c:v>
                </c:pt>
                <c:pt idx="1">
                  <c:v>10</c:v>
                </c:pt>
                <c:pt idx="2">
                  <c:v>8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A7-4DBA-917C-831BA99CBC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  <c:pt idx="6">
                  <c:v>ВСЕГО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</c:v>
                </c:pt>
                <c:pt idx="1">
                  <c:v>21</c:v>
                </c:pt>
                <c:pt idx="2">
                  <c:v>52</c:v>
                </c:pt>
                <c:pt idx="3">
                  <c:v>0</c:v>
                </c:pt>
                <c:pt idx="4">
                  <c:v>9</c:v>
                </c:pt>
                <c:pt idx="5">
                  <c:v>0</c:v>
                </c:pt>
                <c:pt idx="6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A7-4DBA-917C-831BA99CBCF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64884224"/>
        <c:axId val="269507968"/>
      </c:barChart>
      <c:catAx>
        <c:axId val="2648842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69507968"/>
        <c:crosses val="autoZero"/>
        <c:auto val="1"/>
        <c:lblAlgn val="ctr"/>
        <c:lblOffset val="100"/>
        <c:noMultiLvlLbl val="0"/>
      </c:catAx>
      <c:valAx>
        <c:axId val="2695079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6488422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0171447916144239"/>
          <c:y val="2.4682850077277014E-2"/>
          <c:w val="0.50625230270808763"/>
          <c:h val="7.673826340710263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KZ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  <c:pt idx="6">
                  <c:v>ВСЕГО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12</c:v>
                </c:pt>
                <c:pt idx="5">
                  <c:v>0</c:v>
                </c:pt>
                <c:pt idx="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9D-4EB3-A50E-7C9827AA490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  <c:pt idx="6">
                  <c:v>ВСЕГО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  <c:pt idx="4">
                  <c:v>3</c:v>
                </c:pt>
                <c:pt idx="5">
                  <c:v>2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9D-4EB3-A50E-7C9827AA49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64803456"/>
        <c:axId val="264804992"/>
      </c:barChart>
      <c:catAx>
        <c:axId val="2648034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64804992"/>
        <c:crosses val="autoZero"/>
        <c:auto val="1"/>
        <c:lblAlgn val="ctr"/>
        <c:lblOffset val="100"/>
        <c:noMultiLvlLbl val="0"/>
      </c:catAx>
      <c:valAx>
        <c:axId val="2648049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648034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8061915192504905"/>
          <c:y val="2.6433301397751571E-2"/>
          <c:w val="0.44217364117072105"/>
          <c:h val="7.673826340710263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K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ВШП "Әділет"</c:v>
                </c:pt>
                <c:pt idx="1">
                  <c:v>ВШЭУ</c:v>
                </c:pt>
                <c:pt idx="2">
                  <c:v>ИГНГД и IT</c:v>
                </c:pt>
                <c:pt idx="3">
                  <c:v>АСАИД</c:v>
                </c:pt>
                <c:pt idx="4">
                  <c:v>ВШГН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65</c:v>
                </c:pt>
                <c:pt idx="1">
                  <c:v>77</c:v>
                </c:pt>
                <c:pt idx="2">
                  <c:v>54</c:v>
                </c:pt>
                <c:pt idx="3">
                  <c:v>51</c:v>
                </c:pt>
                <c:pt idx="4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17-44D7-B8B6-565D326BE0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7733564165921689"/>
          <c:y val="6.2226616134932404E-2"/>
          <c:w val="0.30591888687005603"/>
          <c:h val="0.9301795451283557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K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ВШП "Әділет"</c:v>
                </c:pt>
                <c:pt idx="1">
                  <c:v>ВШЭУ</c:v>
                </c:pt>
                <c:pt idx="2">
                  <c:v>ИИ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72</c:v>
                </c:pt>
                <c:pt idx="1">
                  <c:v>59</c:v>
                </c:pt>
                <c:pt idx="2">
                  <c:v>30</c:v>
                </c:pt>
                <c:pt idx="3">
                  <c:v>36</c:v>
                </c:pt>
                <c:pt idx="4">
                  <c:v>78</c:v>
                </c:pt>
                <c:pt idx="5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01-4A72-B6AC-041F66CC02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005207717394874"/>
          <c:y val="5.0078659416523771E-2"/>
          <c:w val="0.35675743715388963"/>
          <c:h val="0.937773300904560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K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 </c:v>
                </c:pt>
                <c:pt idx="5">
                  <c:v>КМШМ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60</c:v>
                </c:pt>
                <c:pt idx="1">
                  <c:v>18</c:v>
                </c:pt>
                <c:pt idx="2">
                  <c:v>20</c:v>
                </c:pt>
                <c:pt idx="3">
                  <c:v>8</c:v>
                </c:pt>
                <c:pt idx="4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A4-4BED-9DBB-266BD60CC79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2.3078305665798382E-2"/>
                  <c:y val="-1.7740424070635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A4-4BED-9DBB-266BD60CC79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 </c:v>
                </c:pt>
                <c:pt idx="5">
                  <c:v>КМШМ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34</c:v>
                </c:pt>
                <c:pt idx="1">
                  <c:v>20</c:v>
                </c:pt>
                <c:pt idx="2">
                  <c:v>30</c:v>
                </c:pt>
                <c:pt idx="3">
                  <c:v>55</c:v>
                </c:pt>
                <c:pt idx="4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A4-4BED-9DBB-266BD60CC79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35664384"/>
        <c:axId val="135672576"/>
        <c:axId val="0"/>
      </c:bar3DChart>
      <c:catAx>
        <c:axId val="135664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35672576"/>
        <c:crosses val="autoZero"/>
        <c:auto val="1"/>
        <c:lblAlgn val="ctr"/>
        <c:lblOffset val="100"/>
        <c:noMultiLvlLbl val="0"/>
      </c:catAx>
      <c:valAx>
        <c:axId val="135672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356643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8348065783578689"/>
          <c:y val="0.90032863553327136"/>
          <c:w val="0.24143063028058726"/>
          <c:h val="6.421343312238977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K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человек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</a:t>
                    </a:r>
                    <a:r>
                      <a:rPr lang="ru-RU"/>
                      <a:t>5</a:t>
                    </a:r>
                    <a:r>
                      <a:rPr lang="en-US"/>
                      <a:t>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8C6-4522-AE8E-C13EDAE9396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194</c:v>
                </c:pt>
                <c:pt idx="1">
                  <c:v>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C6-4522-AE8E-C13EDAE939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5679360"/>
        <c:axId val="135801088"/>
      </c:barChart>
      <c:catAx>
        <c:axId val="13567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5801088"/>
        <c:crosses val="autoZero"/>
        <c:auto val="1"/>
        <c:lblAlgn val="ctr"/>
        <c:lblOffset val="100"/>
        <c:noMultiLvlLbl val="0"/>
      </c:catAx>
      <c:valAx>
        <c:axId val="1358010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56793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5665598809398709E-2"/>
          <c:y val="1.0806587689302594E-2"/>
          <c:w val="0.92874091217367971"/>
          <c:h val="0.14035665625212404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K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  <c:pt idx="6">
                  <c:v>ВСЕГО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  <c:pt idx="6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E4-40E0-B941-6AC57282AA5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ВШГН</c:v>
                </c:pt>
                <c:pt idx="5">
                  <c:v>КМШМ</c:v>
                </c:pt>
                <c:pt idx="6">
                  <c:v>ВСЕГО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15</c:v>
                </c:pt>
                <c:pt idx="1">
                  <c:v>35</c:v>
                </c:pt>
                <c:pt idx="2">
                  <c:v>27</c:v>
                </c:pt>
                <c:pt idx="3">
                  <c:v>8</c:v>
                </c:pt>
                <c:pt idx="4">
                  <c:v>60</c:v>
                </c:pt>
                <c:pt idx="5">
                  <c:v>0</c:v>
                </c:pt>
                <c:pt idx="6">
                  <c:v>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E4-40E0-B941-6AC57282AA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5866240"/>
        <c:axId val="135867776"/>
      </c:barChart>
      <c:catAx>
        <c:axId val="1358662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35867776"/>
        <c:crosses val="autoZero"/>
        <c:auto val="1"/>
        <c:lblAlgn val="ctr"/>
        <c:lblOffset val="100"/>
        <c:noMultiLvlLbl val="0"/>
      </c:catAx>
      <c:valAx>
        <c:axId val="1358677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58662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0159882585540543"/>
          <c:y val="2.0058148502157876E-2"/>
          <c:w val="0.28509497809766909"/>
          <c:h val="7.673826340710263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K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088408945017658E-2"/>
          <c:y val="0.11194457899045804"/>
          <c:w val="0.93454008455045601"/>
          <c:h val="0.595939264351181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НДР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КМШМ</c:v>
                </c:pt>
                <c:pt idx="5">
                  <c:v>ВШГН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</c:v>
                </c:pt>
                <c:pt idx="1">
                  <c:v>10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CF-48FD-87AA-2BC9EAFFE8A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КМШМ</c:v>
                </c:pt>
                <c:pt idx="5">
                  <c:v>ВШГН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CF-48FD-87AA-2BC9EAFFE8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5918720"/>
        <c:axId val="135920256"/>
      </c:barChart>
      <c:catAx>
        <c:axId val="1359187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35920256"/>
        <c:crosses val="autoZero"/>
        <c:auto val="1"/>
        <c:lblAlgn val="ctr"/>
        <c:lblOffset val="100"/>
        <c:noMultiLvlLbl val="0"/>
      </c:catAx>
      <c:valAx>
        <c:axId val="1359202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591872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1087389397276272"/>
          <c:y val="1.6137382345282975E-2"/>
          <c:w val="0.39859448061365971"/>
          <c:h val="7.673826340710263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KZ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КМШМ</c:v>
                </c:pt>
                <c:pt idx="5">
                  <c:v>ВШГН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11</c:v>
                </c:pt>
                <c:pt idx="1">
                  <c:v>26</c:v>
                </c:pt>
                <c:pt idx="2">
                  <c:v>68</c:v>
                </c:pt>
                <c:pt idx="3">
                  <c:v>20</c:v>
                </c:pt>
                <c:pt idx="4">
                  <c:v>0</c:v>
                </c:pt>
                <c:pt idx="5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64-40D3-800B-5F784F3314E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4.6584327950000707E-3"/>
                  <c:y val="-6.9216756086782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64-40D3-800B-5F784F3314E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ВШЭУ</c:v>
                </c:pt>
                <c:pt idx="1">
                  <c:v>ИИ</c:v>
                </c:pt>
                <c:pt idx="2">
                  <c:v>ВШП «Әділет»</c:v>
                </c:pt>
                <c:pt idx="3">
                  <c:v>АСАиД</c:v>
                </c:pt>
                <c:pt idx="4">
                  <c:v>КМШМ</c:v>
                </c:pt>
                <c:pt idx="5">
                  <c:v>ВШГН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17</c:v>
                </c:pt>
                <c:pt idx="1">
                  <c:v>27</c:v>
                </c:pt>
                <c:pt idx="2">
                  <c:v>73</c:v>
                </c:pt>
                <c:pt idx="3">
                  <c:v>16</c:v>
                </c:pt>
                <c:pt idx="4">
                  <c:v>5</c:v>
                </c:pt>
                <c:pt idx="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64-40D3-800B-5F784F3314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231909632"/>
        <c:axId val="231950592"/>
        <c:axId val="0"/>
      </c:bar3DChart>
      <c:catAx>
        <c:axId val="2319096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1950592"/>
        <c:crosses val="autoZero"/>
        <c:auto val="1"/>
        <c:lblAlgn val="ctr"/>
        <c:lblOffset val="100"/>
        <c:noMultiLvlLbl val="0"/>
      </c:catAx>
      <c:valAx>
        <c:axId val="2319505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3190963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KZ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486948181344621"/>
          <c:y val="6.1482181099558393E-2"/>
          <c:w val="0.83471279384162522"/>
          <c:h val="0.62819433045591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ВШП "Әділет"</c:v>
                </c:pt>
                <c:pt idx="1">
                  <c:v>ВШЭУ</c:v>
                </c:pt>
                <c:pt idx="2">
                  <c:v>ИИ</c:v>
                </c:pt>
                <c:pt idx="3">
                  <c:v>АСАИД</c:v>
                </c:pt>
                <c:pt idx="4">
                  <c:v>КМШМ</c:v>
                </c:pt>
                <c:pt idx="5">
                  <c:v>ВШГН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 formatCode="#,##0">
                  <c:v>64</c:v>
                </c:pt>
                <c:pt idx="1">
                  <c:v>15</c:v>
                </c:pt>
                <c:pt idx="2" formatCode="#,##0">
                  <c:v>18</c:v>
                </c:pt>
                <c:pt idx="3">
                  <c:v>11</c:v>
                </c:pt>
                <c:pt idx="4">
                  <c:v>0</c:v>
                </c:pt>
                <c:pt idx="5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EC-4DBF-BC24-E907CA2BBEB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7006603647318501E-3"/>
                  <c:y val="-6.0254269481530987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EC-4DBF-BC24-E907CA2BBEB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ВШП "Әділет"</c:v>
                </c:pt>
                <c:pt idx="1">
                  <c:v>ВШЭУ</c:v>
                </c:pt>
                <c:pt idx="2">
                  <c:v>ИИ</c:v>
                </c:pt>
                <c:pt idx="3">
                  <c:v>АСАИД</c:v>
                </c:pt>
                <c:pt idx="4">
                  <c:v>КМШМ</c:v>
                </c:pt>
                <c:pt idx="5">
                  <c:v>ВШГН</c:v>
                </c:pt>
              </c:strCache>
            </c:strRef>
          </c:cat>
          <c:val>
            <c:numRef>
              <c:f>Лист1!$C$2:$C$7</c:f>
              <c:numCache>
                <c:formatCode>#,##0</c:formatCode>
                <c:ptCount val="6"/>
                <c:pt idx="0">
                  <c:v>1</c:v>
                </c:pt>
                <c:pt idx="1">
                  <c:v>36</c:v>
                </c:pt>
                <c:pt idx="2">
                  <c:v>19</c:v>
                </c:pt>
                <c:pt idx="3">
                  <c:v>12</c:v>
                </c:pt>
                <c:pt idx="4">
                  <c:v>3</c:v>
                </c:pt>
                <c:pt idx="5" formatCode="General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EC-4DBF-BC24-E907CA2BBEB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1978112"/>
        <c:axId val="231982208"/>
      </c:barChart>
      <c:catAx>
        <c:axId val="2319781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1982208"/>
        <c:crosses val="autoZero"/>
        <c:auto val="1"/>
        <c:lblAlgn val="ctr"/>
        <c:lblOffset val="100"/>
        <c:noMultiLvlLbl val="0"/>
      </c:catAx>
      <c:valAx>
        <c:axId val="231982208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crossAx val="2319781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0670512894717264"/>
          <c:y val="9.5341186114151738E-2"/>
          <c:w val="0.30210040432938373"/>
          <c:h val="9.6880412596823118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K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117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l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160" y="0"/>
            <a:ext cx="3038604" cy="465117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E892695-57BE-4D10-8FF1-4994CA34EEEE}" type="datetimeFigureOut">
              <a:rPr lang="ru-RU"/>
              <a:pPr>
                <a:defRPr/>
              </a:pPr>
              <a:t>03.09.2024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1" tIns="45926" rIns="91851" bIns="4592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0714" y="4416385"/>
            <a:ext cx="5608975" cy="4183083"/>
          </a:xfrm>
          <a:prstGeom prst="rect">
            <a:avLst/>
          </a:prstGeom>
        </p:spPr>
        <p:txBody>
          <a:bodyPr vert="horz" lIns="91851" tIns="45926" rIns="91851" bIns="45926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797"/>
            <a:ext cx="3038604" cy="465117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l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160" y="8829797"/>
            <a:ext cx="3038604" cy="465117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F5F4668-B8B1-47D9-B9B2-79979F2A41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5910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5F4668-B8B1-47D9-B9B2-79979F2A410A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2B4C5-F6B6-4B20-A399-76B71E77DB1A}" type="datetime1">
              <a:rPr lang="ru-RU"/>
              <a:pPr>
                <a:defRPr/>
              </a:pPr>
              <a:t>03.09.2024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A0840-A83D-4E85-B51D-F1C90AB8B2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6E481-B94B-43ED-A061-EB5C94B41D1E}" type="datetime1">
              <a:rPr lang="ru-RU"/>
              <a:pPr>
                <a:defRPr/>
              </a:pPr>
              <a:t>03.09.2024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E6A41-C3C6-4FF7-BB36-F66AFEBBEC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CB6E1-40A6-444D-8008-B74228263AEE}" type="datetime1">
              <a:rPr lang="ru-RU"/>
              <a:pPr>
                <a:defRPr/>
              </a:pPr>
              <a:t>03.09.2024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18FD3-1DED-4E2A-B528-F8B1B21411F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83EE2-B0F2-46A4-9FFE-799F9A8C76B4}" type="datetime1">
              <a:rPr lang="ru-RU"/>
              <a:pPr>
                <a:defRPr/>
              </a:pPr>
              <a:t>03.09.2024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483F1-C89D-4A50-8A3B-10B2B160F6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61F50-6218-4975-A958-49688C3A2A44}" type="datetime1">
              <a:rPr lang="ru-RU"/>
              <a:pPr>
                <a:defRPr/>
              </a:pPr>
              <a:t>03.09.2024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A345A-AFE5-4DBA-AD85-4615D37B27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69E0B-3926-4F8E-8CA7-52B518CF45C4}" type="datetime1">
              <a:rPr lang="ru-RU"/>
              <a:pPr>
                <a:defRPr/>
              </a:pPr>
              <a:t>03.09.2024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D4EE1-E4A1-4A48-9C8B-03F3A9841B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2F25C-D9BB-4462-8889-0F5CE3177D36}" type="datetime1">
              <a:rPr lang="ru-RU"/>
              <a:pPr>
                <a:defRPr/>
              </a:pPr>
              <a:t>03.09.2024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1AFCB-EA2D-432A-B0C0-C5AFFB1209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66C4F-A0CB-4DB5-AC94-3D5A1021ED33}" type="datetime1">
              <a:rPr lang="ru-RU"/>
              <a:pPr>
                <a:defRPr/>
              </a:pPr>
              <a:t>03.09.2024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C3A52-F184-4869-86F1-9EB845C6F82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BE3DF-8A59-403A-B38F-2BA7C5A63C06}" type="datetime1">
              <a:rPr lang="ru-RU"/>
              <a:pPr>
                <a:defRPr/>
              </a:pPr>
              <a:t>03.09.2024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CF4CB-BD37-4032-A873-1BF0ECAF60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3B2BD-C0BE-4590-B8CB-5F88A925FE0D}" type="datetime1">
              <a:rPr lang="ru-RU"/>
              <a:pPr>
                <a:defRPr/>
              </a:pPr>
              <a:t>03.09.2024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F2088-8E05-49BE-8ED4-B466333F11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676E0-3B7D-42B1-BB24-8F302405E730}" type="datetime1">
              <a:rPr lang="ru-RU"/>
              <a:pPr>
                <a:defRPr/>
              </a:pPr>
              <a:t>03.09.2024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7CF59-79E0-438E-9FE3-5E03834FB3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238BEC5-F8DC-485C-89B3-BA9E4B482910}" type="datetime1">
              <a:rPr lang="ru-RU"/>
              <a:pPr>
                <a:defRPr/>
              </a:pPr>
              <a:t>03.09.2024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F461F0E-38D5-4FF4-A5D6-B07C13C6FC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2307" y="2093842"/>
            <a:ext cx="9449329" cy="2009775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r>
              <a:rPr lang="ru-RU" sz="4000" b="1" spc="300" dirty="0">
                <a:latin typeface="Times New Roman" pitchFamily="18" charset="0"/>
                <a:cs typeface="Times New Roman" pitchFamily="18" charset="0"/>
              </a:rPr>
              <a:t>ИТОГИ                                                  </a:t>
            </a:r>
            <a:r>
              <a:rPr lang="ru-RU" sz="3200" b="1" spc="300" dirty="0">
                <a:latin typeface="Times New Roman" pitchFamily="18" charset="0"/>
                <a:cs typeface="Times New Roman" pitchFamily="18" charset="0"/>
              </a:rPr>
              <a:t>научно-исследовательской работы</a:t>
            </a:r>
            <a:br>
              <a:rPr lang="ru-RU" sz="4000" b="1" spc="3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spc="3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TextBox 6"/>
          <p:cNvSpPr txBox="1">
            <a:spLocks noChangeArrowheads="1"/>
          </p:cNvSpPr>
          <p:nvPr/>
        </p:nvSpPr>
        <p:spPr bwMode="auto">
          <a:xfrm>
            <a:off x="754063" y="5767388"/>
            <a:ext cx="40909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200" dirty="0">
                <a:solidFill>
                  <a:srgbClr val="727174"/>
                </a:solidFill>
                <a:latin typeface="Times New Roman" pitchFamily="18" charset="0"/>
                <a:cs typeface="Times New Roman" pitchFamily="18" charset="0"/>
              </a:rPr>
              <a:t>050021, </a:t>
            </a:r>
            <a:r>
              <a:rPr lang="ru-RU" altLang="ru-RU" sz="1200" dirty="0" err="1">
                <a:solidFill>
                  <a:srgbClr val="727174"/>
                </a:solidFill>
                <a:latin typeface="Times New Roman" pitchFamily="18" charset="0"/>
                <a:cs typeface="Times New Roman" pitchFamily="18" charset="0"/>
              </a:rPr>
              <a:t>г.Алматы</a:t>
            </a:r>
            <a:r>
              <a:rPr lang="ru-RU" altLang="ru-RU" sz="1200" dirty="0">
                <a:solidFill>
                  <a:srgbClr val="727174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200" dirty="0" err="1">
                <a:solidFill>
                  <a:srgbClr val="727174"/>
                </a:solidFill>
                <a:latin typeface="Times New Roman" pitchFamily="18" charset="0"/>
                <a:cs typeface="Times New Roman" pitchFamily="18" charset="0"/>
              </a:rPr>
              <a:t>пр.Достык</a:t>
            </a:r>
            <a:r>
              <a:rPr lang="ru-RU" altLang="ru-RU" sz="1200" dirty="0">
                <a:solidFill>
                  <a:srgbClr val="727174"/>
                </a:solidFill>
                <a:latin typeface="Times New Roman" pitchFamily="18" charset="0"/>
                <a:cs typeface="Times New Roman" pitchFamily="18" charset="0"/>
              </a:rPr>
              <a:t>, 85а, </a:t>
            </a:r>
          </a:p>
          <a:p>
            <a:r>
              <a:rPr lang="ru-RU" altLang="ru-RU" sz="1200" dirty="0">
                <a:solidFill>
                  <a:srgbClr val="727174"/>
                </a:solidFill>
                <a:latin typeface="Times New Roman" pitchFamily="18" charset="0"/>
                <a:cs typeface="Times New Roman" pitchFamily="18" charset="0"/>
              </a:rPr>
              <a:t>тел.:  +7 (727)3231009;   факс: 2506930,                                                        </a:t>
            </a:r>
          </a:p>
          <a:p>
            <a:r>
              <a:rPr lang="ru-RU" altLang="ru-RU" sz="1200" dirty="0">
                <a:solidFill>
                  <a:srgbClr val="727174"/>
                </a:solidFill>
                <a:latin typeface="Times New Roman" pitchFamily="18" charset="0"/>
                <a:cs typeface="Times New Roman" pitchFamily="18" charset="0"/>
              </a:rPr>
              <a:t>e-</a:t>
            </a:r>
            <a:r>
              <a:rPr lang="ru-RU" altLang="ru-RU" sz="1200" dirty="0" err="1">
                <a:solidFill>
                  <a:srgbClr val="727174"/>
                </a:solidFill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altLang="ru-RU" sz="1200" dirty="0">
                <a:solidFill>
                  <a:srgbClr val="727174"/>
                </a:solidFill>
                <a:latin typeface="Times New Roman" pitchFamily="18" charset="0"/>
                <a:cs typeface="Times New Roman" pitchFamily="18" charset="0"/>
              </a:rPr>
              <a:t>:  info@cu.edu.kz;   </a:t>
            </a:r>
            <a:r>
              <a:rPr lang="ru-RU" altLang="ru-RU" sz="1200" dirty="0" err="1">
                <a:solidFill>
                  <a:srgbClr val="727174"/>
                </a:solidFill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ru-RU" altLang="ru-RU" sz="1200" dirty="0">
                <a:solidFill>
                  <a:srgbClr val="727174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ru-RU" sz="1200" dirty="0">
                <a:solidFill>
                  <a:srgbClr val="727174"/>
                </a:solidFill>
                <a:latin typeface="Times New Roman" pitchFamily="18" charset="0"/>
                <a:cs typeface="Times New Roman" pitchFamily="18" charset="0"/>
              </a:rPr>
              <a:t>cu.edu</a:t>
            </a:r>
            <a:r>
              <a:rPr lang="ru-RU" altLang="ru-RU" sz="1200" dirty="0">
                <a:solidFill>
                  <a:srgbClr val="727174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altLang="ru-RU" sz="1200" dirty="0" err="1">
                <a:solidFill>
                  <a:srgbClr val="727174"/>
                </a:solidFill>
                <a:latin typeface="Times New Roman" pitchFamily="18" charset="0"/>
                <a:cs typeface="Times New Roman" pitchFamily="18" charset="0"/>
              </a:rPr>
              <a:t>kz</a:t>
            </a:r>
            <a:endParaRPr lang="ru-RU" altLang="ru-RU" sz="1200" dirty="0">
              <a:solidFill>
                <a:srgbClr val="72717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TextBox 16"/>
          <p:cNvSpPr txBox="1">
            <a:spLocks noChangeArrowheads="1"/>
          </p:cNvSpPr>
          <p:nvPr/>
        </p:nvSpPr>
        <p:spPr bwMode="auto">
          <a:xfrm>
            <a:off x="4764644" y="3546474"/>
            <a:ext cx="250786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ru-RU" altLang="ru-RU" sz="4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2023 </a:t>
            </a:r>
            <a:r>
              <a:rPr lang="ru-RU" altLang="ru-RU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sp>
        <p:nvSpPr>
          <p:cNvPr id="2053" name="TextBox 2"/>
          <p:cNvSpPr txBox="1">
            <a:spLocks noChangeArrowheads="1"/>
          </p:cNvSpPr>
          <p:nvPr/>
        </p:nvSpPr>
        <p:spPr bwMode="auto">
          <a:xfrm>
            <a:off x="1517735" y="4464049"/>
            <a:ext cx="81168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проректор по науке и стратегическому развитию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Куатбаев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А.К</a:t>
            </a:r>
            <a:r>
              <a:rPr lang="ru-RU" altLang="ru-RU" dirty="0"/>
              <a:t>.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700088" y="403225"/>
            <a:ext cx="11020425" cy="0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5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6438" y="725488"/>
            <a:ext cx="4449762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7433376" y="5777442"/>
            <a:ext cx="40909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400" dirty="0">
                <a:solidFill>
                  <a:srgbClr val="727174"/>
                </a:solidFill>
                <a:latin typeface="Times New Roman" pitchFamily="18" charset="0"/>
                <a:cs typeface="Times New Roman" pitchFamily="18" charset="0"/>
              </a:rPr>
              <a:t>К заседанию Ученого Совета 01.02.2024 г.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ятиугольник 5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6948" y="210746"/>
            <a:ext cx="10515600" cy="1325563"/>
          </a:xfrm>
        </p:spPr>
        <p:txBody>
          <a:bodyPr/>
          <a:lstStyle/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Подготовка магистрантов и докторантов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8483F1-C89D-4A50-8A3B-10B2B160F68E}" type="slidenum">
              <a:rPr lang="ru-RU" altLang="ru-RU" smtClean="0"/>
              <a:pPr>
                <a:defRPr/>
              </a:pPr>
              <a:t>10</a:t>
            </a:fld>
            <a:endParaRPr lang="ru-RU" altLang="ru-RU" dirty="0"/>
          </a:p>
        </p:txBody>
      </p:sp>
      <p:pic>
        <p:nvPicPr>
          <p:cNvPr id="10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">
            <a:extLst>
              <a:ext uri="{FF2B5EF4-FFF2-40B4-BE49-F238E27FC236}">
                <a16:creationId xmlns:a16="http://schemas.microsoft.com/office/drawing/2014/main" id="{0EB1A5F7-4CBB-49A8-A5A0-6C02E6FC912E}"/>
              </a:ext>
            </a:extLst>
          </p:cNvPr>
          <p:cNvSpPr txBox="1"/>
          <p:nvPr/>
        </p:nvSpPr>
        <p:spPr>
          <a:xfrm>
            <a:off x="2099733" y="5721615"/>
            <a:ext cx="3974836" cy="550334"/>
          </a:xfrm>
          <a:prstGeom prst="rect">
            <a:avLst/>
          </a:prstGeom>
          <a:noFill/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ВШГН,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АСАиД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КМШМ магистратура отсутствует</a:t>
            </a:r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4101150722"/>
              </p:ext>
            </p:extLst>
          </p:nvPr>
        </p:nvGraphicFramePr>
        <p:xfrm>
          <a:off x="377825" y="1430421"/>
          <a:ext cx="5696744" cy="4259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87338" y="127000"/>
            <a:ext cx="326707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Итоги НИР 2023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1990625218"/>
              </p:ext>
            </p:extLst>
          </p:nvPr>
        </p:nvGraphicFramePr>
        <p:xfrm>
          <a:off x="6253691" y="1693333"/>
          <a:ext cx="5184775" cy="3705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">
            <a:extLst>
              <a:ext uri="{FF2B5EF4-FFF2-40B4-BE49-F238E27FC236}">
                <a16:creationId xmlns:a16="http://schemas.microsoft.com/office/drawing/2014/main" id="{EAED1FFD-1845-43DC-A9A7-205539F062B3}"/>
              </a:ext>
            </a:extLst>
          </p:cNvPr>
          <p:cNvSpPr txBox="1"/>
          <p:nvPr/>
        </p:nvSpPr>
        <p:spPr>
          <a:xfrm>
            <a:off x="6499228" y="5736696"/>
            <a:ext cx="4388906" cy="520172"/>
          </a:xfrm>
          <a:prstGeom prst="rect">
            <a:avLst/>
          </a:prstGeom>
          <a:noFill/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ИГНГДи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АСАиД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ВШГН и КМШМ докторантура отсутствует</a:t>
            </a:r>
          </a:p>
          <a:p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ятиугольник 5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6769" y="357832"/>
            <a:ext cx="10515600" cy="1325563"/>
          </a:xfrm>
        </p:spPr>
        <p:txBody>
          <a:bodyPr/>
          <a:lstStyle/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Общее количество публикации</a:t>
            </a:r>
            <a:b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8483F1-C89D-4A50-8A3B-10B2B160F68E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  <p:pic>
        <p:nvPicPr>
          <p:cNvPr id="7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544854351"/>
              </p:ext>
            </p:extLst>
          </p:nvPr>
        </p:nvGraphicFramePr>
        <p:xfrm>
          <a:off x="377825" y="1580827"/>
          <a:ext cx="11020425" cy="4557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87338" y="127000"/>
            <a:ext cx="326707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Итоги НИР 2023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с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403225"/>
            <a:ext cx="10109200" cy="804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Монографии и учебные пособия </a:t>
            </a:r>
          </a:p>
        </p:txBody>
      </p:sp>
      <p:pic>
        <p:nvPicPr>
          <p:cNvPr id="11268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7CB4181-6604-4DE3-A3D4-FCA5F5B1DA55}" type="slidenum">
              <a:rPr lang="ru-RU" altLang="ru-RU" smtClean="0"/>
              <a:pPr/>
              <a:t>12</a:t>
            </a:fld>
            <a:endParaRPr lang="ru-RU" altLang="ru-RU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912958781"/>
              </p:ext>
            </p:extLst>
          </p:nvPr>
        </p:nvGraphicFramePr>
        <p:xfrm>
          <a:off x="561444" y="1896532"/>
          <a:ext cx="5260975" cy="3726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7338" y="127000"/>
            <a:ext cx="326707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Итоги НИР 2023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623800931"/>
              </p:ext>
            </p:extLst>
          </p:nvPr>
        </p:nvGraphicFramePr>
        <p:xfrm>
          <a:off x="6008160" y="1447800"/>
          <a:ext cx="5320241" cy="4367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497415" y="5623467"/>
            <a:ext cx="1389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Монографии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746028" y="5623467"/>
            <a:ext cx="18646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Учебные  пособия</a:t>
            </a:r>
          </a:p>
        </p:txBody>
      </p:sp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ятиугольник 5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0076" y="234497"/>
            <a:ext cx="10515600" cy="1325563"/>
          </a:xfrm>
        </p:spPr>
        <p:txBody>
          <a:bodyPr/>
          <a:lstStyle/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Статьи, в </a:t>
            </a:r>
            <a:r>
              <a:rPr lang="kk-K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изданиях БД 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Science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Scopus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рекомендуемых уполномоченным органом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8483F1-C89D-4A50-8A3B-10B2B160F68E}" type="slidenum">
              <a:rPr lang="ru-RU" altLang="ru-RU" smtClean="0"/>
              <a:pPr>
                <a:defRPr/>
              </a:pPr>
              <a:t>13</a:t>
            </a:fld>
            <a:endParaRPr lang="ru-RU" altLang="ru-RU" dirty="0"/>
          </a:p>
        </p:txBody>
      </p:sp>
      <p:pic>
        <p:nvPicPr>
          <p:cNvPr id="7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55875596"/>
              </p:ext>
            </p:extLst>
          </p:nvPr>
        </p:nvGraphicFramePr>
        <p:xfrm>
          <a:off x="377826" y="1447800"/>
          <a:ext cx="5193242" cy="4291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87338" y="127000"/>
            <a:ext cx="326707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Итоги НИР 2023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301494776"/>
              </p:ext>
            </p:extLst>
          </p:nvPr>
        </p:nvGraphicFramePr>
        <p:xfrm>
          <a:off x="5993342" y="1412981"/>
          <a:ext cx="5354108" cy="434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417730" y="5695777"/>
            <a:ext cx="354840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Издания БД 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Science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Scopus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063092" y="5691200"/>
            <a:ext cx="49595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Издания, рекомендуемые Комитетом… </a:t>
            </a:r>
            <a:r>
              <a:rPr lang="ru-RU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МНиВО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РК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5567" y="466724"/>
            <a:ext cx="10109200" cy="804863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Участие в зарубежных, международных, республиканских конференциях</a:t>
            </a:r>
          </a:p>
        </p:txBody>
      </p:sp>
      <p:pic>
        <p:nvPicPr>
          <p:cNvPr id="8196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07F2A96-B6D9-43F7-81A5-8B8750DC8435}" type="slidenum">
              <a:rPr lang="ru-RU" altLang="ru-RU" smtClean="0"/>
              <a:pPr/>
              <a:t>14</a:t>
            </a:fld>
            <a:endParaRPr lang="ru-RU" altLang="ru-RU"/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309962288"/>
              </p:ext>
            </p:extLst>
          </p:nvPr>
        </p:nvGraphicFramePr>
        <p:xfrm>
          <a:off x="287338" y="1439334"/>
          <a:ext cx="3895195" cy="4308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87338" y="127000"/>
            <a:ext cx="326707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Итоги НИР 2023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44005502"/>
              </p:ext>
            </p:extLst>
          </p:nvPr>
        </p:nvGraphicFramePr>
        <p:xfrm>
          <a:off x="4080669" y="1451873"/>
          <a:ext cx="3987800" cy="4413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701269473"/>
              </p:ext>
            </p:extLst>
          </p:nvPr>
        </p:nvGraphicFramePr>
        <p:xfrm>
          <a:off x="8006292" y="1422400"/>
          <a:ext cx="3765021" cy="4401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496084" y="5623467"/>
            <a:ext cx="13179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зарубежные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320447" y="5639670"/>
            <a:ext cx="16775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международные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9180090" y="5633421"/>
            <a:ext cx="17904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республиканские</a:t>
            </a:r>
          </a:p>
        </p:txBody>
      </p:sp>
    </p:spTree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иугольник 13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825" y="517525"/>
            <a:ext cx="10633075" cy="804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Заключение</a:t>
            </a:r>
          </a:p>
        </p:txBody>
      </p:sp>
      <p:pic>
        <p:nvPicPr>
          <p:cNvPr id="24580" name="Рисунок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7513" y="631507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2" name="Прямая соединительная линия 31"/>
          <p:cNvCxnSpPr/>
          <p:nvPr/>
        </p:nvCxnSpPr>
        <p:spPr>
          <a:xfrm>
            <a:off x="377825" y="403225"/>
            <a:ext cx="11020425" cy="0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2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FB7B5E3-76FF-4705-A9E0-CB7C56C321E6}" type="slidenum">
              <a:rPr lang="ru-RU" altLang="ru-RU" smtClean="0"/>
              <a:pPr/>
              <a:t>15</a:t>
            </a:fld>
            <a:endParaRPr lang="ru-RU" altLang="ru-RU"/>
          </a:p>
        </p:txBody>
      </p:sp>
      <p:sp>
        <p:nvSpPr>
          <p:cNvPr id="12" name="TextBox 11"/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Итоги НИР 2023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7343" y="1724025"/>
            <a:ext cx="11101387" cy="427809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just">
              <a:buFontTx/>
              <a:buAutoNum type="arabicPeriod"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Основные показатели результативности НИР 2023  по ряду пунктов требуют анализа и последующую административную интерпретацию.</a:t>
            </a:r>
          </a:p>
          <a:p>
            <a:pPr marL="342900" indent="-342900" algn="just">
              <a:buFontTx/>
              <a:buAutoNum type="arabicPeriod" startAt="2"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Необходимо усилить активность ППС и сотрудников в части: (1) публикаций в научных изданиях, особенно в международных рецензируемых научных журналах в информационной базе компании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Clarivate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Analitics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(Web of Science)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или проиндексированных в базе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Scopus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на момент публикации; (2) публикаций монографий; (3) патентно-лицензионной деятельности; (3) участия в конкурсах научных и научно-технических программ и проектов  по фундаментальным исследованиям и прикладным  исследованиям  на  основе 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грантового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 и программно-целевого финансирования и международных организаций.</a:t>
            </a:r>
          </a:p>
          <a:p>
            <a:pPr marL="342900" indent="-342900" algn="just">
              <a:buFontTx/>
              <a:buAutoNum type="arabicPeriod" startAt="2"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Необходимо усилить активность участия ППС и сотрудников в: (1) работе зарубежных, международных, национальных конференциях и др. научных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event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; (2) программах научных стажировок и обменов; (3) программах по повышению исследовательских компетенций ряда ВШ.</a:t>
            </a:r>
          </a:p>
          <a:p>
            <a:pPr marL="342900" indent="-342900" algn="just">
              <a:buFontTx/>
              <a:buAutoNum type="arabicPeriod" startAt="2"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Усилить работу по дальнейшему развитию НИРС.</a:t>
            </a:r>
          </a:p>
          <a:p>
            <a:pPr marL="342900" indent="-342900" algn="just">
              <a:buFontTx/>
              <a:buAutoNum type="arabicPeriod" startAt="2"/>
              <a:defRPr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Необходимо развить научно-производственные коопераций, связи с бизнесом, сформировать механизмы эффективного учебно-научно-производственного взаимодействия .</a:t>
            </a:r>
          </a:p>
          <a:p>
            <a:pPr>
              <a:defRPr/>
            </a:pPr>
            <a:r>
              <a:rPr lang="ru-RU" sz="1600" dirty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6.    Необходимо запуск и развитие  «Фонда научных исследований КОУ» для финансирования внутренних  </a:t>
            </a:r>
          </a:p>
          <a:p>
            <a:pPr>
              <a:defRPr/>
            </a:pPr>
            <a:r>
              <a:rPr lang="ru-RU" sz="1600" dirty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       исследовательских  грантов  и мотивации за научную активность и научные достижения и др.</a:t>
            </a:r>
          </a:p>
          <a:p>
            <a:pPr marL="342900" indent="-342900" algn="just">
              <a:buFontTx/>
              <a:buAutoNum type="arabicPeriod" startAt="2"/>
              <a:defRPr/>
            </a:pP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AutoNum type="arabicPeriod" startAt="2"/>
              <a:defRPr/>
            </a:pP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011090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2051050"/>
            <a:ext cx="8985250" cy="2009775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r>
              <a:rPr lang="ru-RU" sz="4000" b="1" spc="300" dirty="0">
                <a:solidFill>
                  <a:srgbClr val="E35C3D"/>
                </a:solidFill>
              </a:rPr>
              <a:t>                              </a:t>
            </a:r>
            <a:br>
              <a:rPr lang="ru-RU" sz="4000" b="1" spc="300" dirty="0">
                <a:solidFill>
                  <a:srgbClr val="E35C3D"/>
                </a:solidFill>
              </a:rPr>
            </a:br>
            <a:endParaRPr lang="ru-RU" sz="4000" b="1" spc="300" dirty="0">
              <a:solidFill>
                <a:srgbClr val="E35C3D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341313" y="403225"/>
            <a:ext cx="11379200" cy="20638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400300" y="2862263"/>
            <a:ext cx="786288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Итоги НИР 2023</a:t>
            </a:r>
          </a:p>
        </p:txBody>
      </p:sp>
      <p:pic>
        <p:nvPicPr>
          <p:cNvPr id="25606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513" y="631507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0167" y="433917"/>
            <a:ext cx="10109200" cy="804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Основные показатели результативности</a:t>
            </a:r>
          </a:p>
        </p:txBody>
      </p: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2</a:t>
            </a:fld>
            <a:endParaRPr lang="ru-RU" altLang="ru-RU"/>
          </a:p>
        </p:txBody>
      </p:sp>
      <p:sp>
        <p:nvSpPr>
          <p:cNvPr id="10" name="TextBox 9"/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Итоги НИР 2023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7" y="6545791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396708"/>
              </p:ext>
            </p:extLst>
          </p:nvPr>
        </p:nvGraphicFramePr>
        <p:xfrm>
          <a:off x="377824" y="1405472"/>
          <a:ext cx="10984442" cy="5158518"/>
        </p:xfrm>
        <a:graphic>
          <a:graphicData uri="http://schemas.openxmlformats.org/drawingml/2006/table">
            <a:tbl>
              <a:tblPr firstRow="1" firstCol="1" bandRow="1"/>
              <a:tblGrid>
                <a:gridCol w="475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9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20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58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68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00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201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99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ВШП «</a:t>
                      </a:r>
                      <a:r>
                        <a:rPr lang="ru-RU" sz="1000" dirty="0" err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Адилет</a:t>
                      </a:r>
                      <a:r>
                        <a:rPr lang="ru-RU" sz="1000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ВШЭиУ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ИИ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АСАиД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ВШГН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КМШМ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 2022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 2023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Обьем финансирования НИР, тенге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20 857 070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29 764 328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3 000 000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20 628 822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53 621 397,4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Изданные учебники и учебные пособия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Изданные монографии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3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Опубликованные научные статьи </a:t>
                      </a:r>
                      <a:r>
                        <a:rPr lang="kk-KZ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в том числе: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313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159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рецензируемых изданиях БД </a:t>
                      </a: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WoS </a:t>
                      </a: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</a:t>
                      </a:r>
                      <a:r>
                        <a:rPr lang="en-US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Scopus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научных изданиях, рекомендуемых уполномоченным органом 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4.3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специализированных и  рецензируемых научных изданиях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3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4.4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материалах трудов научных конференций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110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108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Полученные патенты всего, в том числе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83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включенные в базу данных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Clarivate</a:t>
                      </a:r>
                      <a:r>
                        <a:rPr lang="en-US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Analytics, </a:t>
                      </a:r>
                      <a:r>
                        <a:rPr lang="en-US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WoS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0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Разработка и экспертиза нормативно-правовых актов 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Участие в научных форумах, конференциях и др.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5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22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217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125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7.1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т.ч. за пределами РК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3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7.2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т.ч. в РК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187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94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5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Повышение квалификации исследовательских компетенций ППС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154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218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3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8.1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Прошедшие научные стажировки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8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Проведения научных мероприятий 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3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НИРС, 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т.ч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вовлеченные в</a:t>
                      </a:r>
                      <a:r>
                        <a:rPr lang="kk-KZ" sz="1000" baseline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СНО 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студенты 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209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145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3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10.1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выполненные научные дипломные работы 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3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10.2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опубликованные научные стать и доклады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113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3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10.3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участие в научных конференциях и т.п.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117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3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10.4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участие в научных конкурсах и т.п.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3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10.5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участие в предметных олимпиадах и т.п.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57" marR="45757" marT="73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911914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6769" y="266700"/>
            <a:ext cx="10515600" cy="1061296"/>
          </a:xfrm>
        </p:spPr>
        <p:txBody>
          <a:bodyPr/>
          <a:lstStyle/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Научно-исследовательские проекты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8483F1-C89D-4A50-8A3B-10B2B160F68E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  <p:sp>
        <p:nvSpPr>
          <p:cNvPr id="6" name="TextBox 5"/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Итоги НИР 2023</a:t>
            </a:r>
          </a:p>
        </p:txBody>
      </p:sp>
      <p:pic>
        <p:nvPicPr>
          <p:cNvPr id="8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452657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345512"/>
              </p:ext>
            </p:extLst>
          </p:nvPr>
        </p:nvGraphicFramePr>
        <p:xfrm>
          <a:off x="377825" y="1417834"/>
          <a:ext cx="11026491" cy="4010360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320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9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2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41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3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875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пп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темы научно-исследовательской работы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финансирования,                             тенге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 реализации,             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г.г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Заказчик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5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2023 г.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526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ВШП «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Әділет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7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«Участие государства и международных организаций в гражданских правоотношениях: проблемы теории и практики». 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проекта - Сулейменов М.К., </a:t>
                      </a:r>
                      <a:r>
                        <a:rPr lang="ru-RU" sz="1200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д.ю.н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., проф., академик НАН РК</a:t>
                      </a:r>
                      <a:endParaRPr lang="ru-RU" sz="120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34 802 029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12  857  070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2021-2023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 «Комитет науки МН и ВО РК»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5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«Современные тенденции развития и защиты наследственных прав в Республике Казахстан». 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проекта - </a:t>
                      </a:r>
                      <a:r>
                        <a:rPr lang="ru-RU" sz="1200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Максатов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Н.Р., </a:t>
                      </a:r>
                      <a:r>
                        <a:rPr lang="ru-RU" sz="1200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м.ю.н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23 999 996,49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7  999  999,79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2023-2025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 «Комитет науки МН и ВО РК»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526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ВШЭУ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0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200" spc="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kk-KZ" sz="1200" u="none" strike="noStrike" spc="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инновационных продуктов и услуг как основа совершенствования кредитования в коммерческих банках в условиях цифровизации</a:t>
                      </a:r>
                      <a:r>
                        <a:rPr lang="kk-KZ" sz="1200" spc="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». 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проекта - </a:t>
                      </a:r>
                      <a:r>
                        <a:rPr lang="kk-KZ" sz="120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Гумар Н.А., к.э.н, ас.проф.</a:t>
                      </a:r>
                      <a:endParaRPr lang="ru-RU" sz="120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29 414 467,50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10  965  327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2022-2024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 «Комитет науки МН и ВО РК»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5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200" spc="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«Триединая концепция устойчивого развития (ESG): интересы бизнеса в контексте сбалансированного развития регионов». 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проекта – </a:t>
                      </a:r>
                      <a:r>
                        <a:rPr lang="kk-KZ" sz="1200" i="1" spc="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Адамбекова А.А., д.э.н., проф.</a:t>
                      </a:r>
                      <a:endParaRPr lang="ru-RU" sz="120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200" spc="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58 825 000,3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200" b="1" spc="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18 799 000,6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200" spc="1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2023 -2025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 «Комитет науки МН и ВО РК»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526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Институт Инженерии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095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Хоздоговор № 41-а от 26.08.2021 Тема: «Моделирование геологического строения месторождения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Кумколь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для применения инновационной технологии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нефтеотдачи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пластов с обеспечением безопасной эксплуатации техники и технологии». 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Руководители проекта - Муратова С.К. , </a:t>
                      </a:r>
                      <a:r>
                        <a:rPr lang="kk-KZ" sz="120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к.т.н., ас..проф.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  </a:t>
                      </a:r>
                      <a:r>
                        <a:rPr lang="ru-RU" sz="1200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Омирзакова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Э.Ж., </a:t>
                      </a:r>
                      <a:r>
                        <a:rPr lang="kk-KZ" sz="120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к.т.н., ас.проф.  </a:t>
                      </a:r>
                      <a:endParaRPr lang="ru-RU" sz="120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6 000 000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3 000 0000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2021-2023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ТОО НВЦ «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Алмас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1775"/>
              </p:ext>
            </p:extLst>
          </p:nvPr>
        </p:nvGraphicFramePr>
        <p:xfrm>
          <a:off x="7662331" y="5506721"/>
          <a:ext cx="3750735" cy="274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5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5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754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53 621 397,39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effectLst/>
                          <a:latin typeface="Cambria" pitchFamily="18" charset="0"/>
                          <a:ea typeface="Cambria" pitchFamily="18" charset="0"/>
                          <a:cs typeface="Times New Roman"/>
                        </a:rPr>
                        <a:t>20 628 822  в  2022 г. </a:t>
                      </a:r>
                      <a:endParaRPr lang="ru-RU" sz="1200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373163"/>
              </p:ext>
            </p:extLst>
          </p:nvPr>
        </p:nvGraphicFramePr>
        <p:xfrm>
          <a:off x="377825" y="5838825"/>
          <a:ext cx="11026491" cy="536575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320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9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2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41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3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65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6.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Научные основы рационального использования отходов производства вспученного вермикулита и технологии получения новых строительных композиционных материалов. </a:t>
                      </a:r>
                      <a:r>
                        <a:rPr lang="ru-RU" sz="1050" b="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проекта - </a:t>
                      </a:r>
                      <a:r>
                        <a:rPr lang="ru-RU" sz="1050" b="0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Махамбетова</a:t>
                      </a:r>
                      <a:r>
                        <a:rPr lang="ru-RU" sz="1050" b="0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У.К., д.т.н.,  проф. </a:t>
                      </a:r>
                      <a:r>
                        <a:rPr lang="ru-RU" sz="1200" b="1" i="1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АСАиД</a:t>
                      </a:r>
                      <a:endParaRPr lang="ru-RU" sz="1200" b="1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96 965 330,01 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38  894  084,54 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2024-2026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ТОО "AVENUE"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71" marR="457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3233" y="417513"/>
            <a:ext cx="10658475" cy="8048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Объем финансирования НИР</a:t>
            </a:r>
          </a:p>
        </p:txBody>
      </p:sp>
      <p:pic>
        <p:nvPicPr>
          <p:cNvPr id="4100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986EA78-BECD-4F4D-9CBE-562FF5CB0DCE}" type="slidenum">
              <a:rPr lang="ru-RU" altLang="ru-RU" smtClean="0"/>
              <a:pPr/>
              <a:t>4</a:t>
            </a:fld>
            <a:endParaRPr lang="ru-RU" alt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052924780"/>
              </p:ext>
            </p:extLst>
          </p:nvPr>
        </p:nvGraphicFramePr>
        <p:xfrm>
          <a:off x="451115" y="1488569"/>
          <a:ext cx="11148218" cy="4748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87338" y="127000"/>
            <a:ext cx="326707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Итоги НИР 2023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147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2098127-8621-4BFD-AADF-0DEA25142A88}" type="slidenum">
              <a:rPr lang="ru-RU" altLang="ru-RU" smtClean="0"/>
              <a:pPr/>
              <a:t>5</a:t>
            </a:fld>
            <a:endParaRPr lang="ru-RU" alt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82650" y="562161"/>
            <a:ext cx="10515600" cy="638175"/>
          </a:xfrm>
        </p:spPr>
        <p:txBody>
          <a:bodyPr/>
          <a:lstStyle/>
          <a:p>
            <a:pPr>
              <a:defRPr/>
            </a:pPr>
            <a:r>
              <a:rPr lang="kk-KZ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Профессорско-преподовательский состав (ППС)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858986"/>
              </p:ext>
            </p:extLst>
          </p:nvPr>
        </p:nvGraphicFramePr>
        <p:xfrm>
          <a:off x="377825" y="1401670"/>
          <a:ext cx="10959042" cy="399189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{8A107856-5554-42FB-B03E-39F5DBC370BA}</a:tableStyleId>
              </a:tblPr>
              <a:tblGrid>
                <a:gridCol w="1726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6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6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0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4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4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73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/из них штатных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ученой степенью / из них штатных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ученым званием / из них штатных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2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Доктор  наук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Кандидат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наук или </a:t>
                      </a:r>
                      <a:r>
                        <a:rPr lang="en-US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PhD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PhD</a:t>
                      </a: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зарубежного вуза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Магистр наук 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Профессор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Ассоц</a:t>
                      </a: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профессор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118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ВШП «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Әділет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1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72/66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14/12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30/26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7/4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27/26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5/5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10/8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12/11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118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ВШЭУ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4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kk-KZ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28/19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29/18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2/2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28/19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118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ВШГН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4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78/62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118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ИИ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4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30/21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118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АСАИД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4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118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КМШМ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4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99/80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-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-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311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по университету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24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374 / 304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23/21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101/88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/4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 / 95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18/16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89/79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87338" y="127000"/>
            <a:ext cx="326707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Итоги НИР 2023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339D07A9-6FAB-49A6-BE3B-D4A45A4F2F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36717"/>
              </p:ext>
            </p:extLst>
          </p:nvPr>
        </p:nvGraphicFramePr>
        <p:xfrm>
          <a:off x="377825" y="5783991"/>
          <a:ext cx="10959043" cy="23984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21908">
                  <a:extLst>
                    <a:ext uri="{9D8B030D-6E8A-4147-A177-3AD203B41FA5}">
                      <a16:colId xmlns:a16="http://schemas.microsoft.com/office/drawing/2014/main" val="1272026294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979356844"/>
                    </a:ext>
                  </a:extLst>
                </a:gridCol>
                <a:gridCol w="1667934">
                  <a:extLst>
                    <a:ext uri="{9D8B030D-6E8A-4147-A177-3AD203B41FA5}">
                      <a16:colId xmlns:a16="http://schemas.microsoft.com/office/drawing/2014/main" val="384541988"/>
                    </a:ext>
                  </a:extLst>
                </a:gridCol>
                <a:gridCol w="1608666">
                  <a:extLst>
                    <a:ext uri="{9D8B030D-6E8A-4147-A177-3AD203B41FA5}">
                      <a16:colId xmlns:a16="http://schemas.microsoft.com/office/drawing/2014/main" val="1684752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008021884"/>
                    </a:ext>
                  </a:extLst>
                </a:gridCol>
                <a:gridCol w="1464734">
                  <a:extLst>
                    <a:ext uri="{9D8B030D-6E8A-4147-A177-3AD203B41FA5}">
                      <a16:colId xmlns:a16="http://schemas.microsoft.com/office/drawing/2014/main" val="540791378"/>
                    </a:ext>
                  </a:extLst>
                </a:gridCol>
                <a:gridCol w="1447801">
                  <a:extLst>
                    <a:ext uri="{9D8B030D-6E8A-4147-A177-3AD203B41FA5}">
                      <a16:colId xmlns:a16="http://schemas.microsoft.com/office/drawing/2014/main" val="2547784892"/>
                    </a:ext>
                  </a:extLst>
                </a:gridCol>
              </a:tblGrid>
              <a:tr h="2398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325/249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29/24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106/90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138/117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29/24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79/61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90531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944531" y="5431169"/>
            <a:ext cx="17610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2022 г.</a:t>
            </a:r>
          </a:p>
        </p:txBody>
      </p:sp>
    </p:spTree>
    <p:extLst>
      <p:ext uri="{BB962C8B-B14F-4D97-AF65-F5344CB8AC3E}">
        <p14:creationId xmlns:p14="http://schemas.microsoft.com/office/powerpoint/2010/main" val="2054033484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147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2098127-8621-4BFD-AADF-0DEA25142A88}" type="slidenum">
              <a:rPr lang="ru-RU" altLang="ru-RU" smtClean="0"/>
              <a:pPr/>
              <a:t>6</a:t>
            </a:fld>
            <a:endParaRPr lang="ru-RU" alt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87338" y="127000"/>
            <a:ext cx="326707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Итоги НИР 2023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82650" y="562161"/>
            <a:ext cx="10515600" cy="638175"/>
          </a:xfrm>
        </p:spPr>
        <p:txBody>
          <a:bodyPr/>
          <a:lstStyle/>
          <a:p>
            <a:pPr>
              <a:defRPr/>
            </a:pPr>
            <a:r>
              <a:rPr lang="kk-KZ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Профессорско-преподовательский состав (ППС)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7825" y="1454830"/>
            <a:ext cx="4914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ППС за 2022 г.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8420" y="5631581"/>
            <a:ext cx="3294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ППС 374 / штатных 304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44547" y="1494355"/>
            <a:ext cx="4914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ППС за 2023 г.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8431" y="5560007"/>
            <a:ext cx="3352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ППС 325 / Штатных 249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678724341"/>
              </p:ext>
            </p:extLst>
          </p:nvPr>
        </p:nvGraphicFramePr>
        <p:xfrm>
          <a:off x="623888" y="2169535"/>
          <a:ext cx="4593516" cy="2718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722563" y="2347382"/>
            <a:ext cx="922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65/60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7594" y="2347382"/>
            <a:ext cx="922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78/62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51762" y="3891962"/>
            <a:ext cx="922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77/45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62794" y="3891962"/>
            <a:ext cx="922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51/28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459781" y="4745413"/>
            <a:ext cx="922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</a:t>
            </a:r>
          </a:p>
        </p:txBody>
      </p:sp>
      <p:graphicFrame>
        <p:nvGraphicFramePr>
          <p:cNvPr id="25" name="Диаграмма 24"/>
          <p:cNvGraphicFramePr/>
          <p:nvPr>
            <p:extLst>
              <p:ext uri="{D42A27DB-BD31-4B8C-83A1-F6EECF244321}">
                <p14:modId xmlns:p14="http://schemas.microsoft.com/office/powerpoint/2010/main" val="3566097202"/>
              </p:ext>
            </p:extLst>
          </p:nvPr>
        </p:nvGraphicFramePr>
        <p:xfrm>
          <a:off x="5989111" y="2042445"/>
          <a:ext cx="4684586" cy="3136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5801216" y="2360338"/>
            <a:ext cx="922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99/80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075826" y="2121979"/>
            <a:ext cx="922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72/66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22880" y="4278660"/>
            <a:ext cx="922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78/62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270427" y="4933073"/>
            <a:ext cx="922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246226" y="4748407"/>
            <a:ext cx="922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30/21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46226" y="3522630"/>
            <a:ext cx="922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59/39</a:t>
            </a:r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417513"/>
            <a:ext cx="10109200" cy="804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Повышение квалификации ППС</a:t>
            </a:r>
          </a:p>
        </p:txBody>
      </p:sp>
      <p:pic>
        <p:nvPicPr>
          <p:cNvPr id="7172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12EB972-0B76-475C-BB9C-EF01AB33CFA7}" type="slidenum">
              <a:rPr lang="ru-RU" altLang="ru-RU" smtClean="0"/>
              <a:pPr/>
              <a:t>7</a:t>
            </a:fld>
            <a:endParaRPr lang="ru-RU" alt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23266387"/>
              </p:ext>
            </p:extLst>
          </p:nvPr>
        </p:nvGraphicFramePr>
        <p:xfrm>
          <a:off x="287338" y="1515978"/>
          <a:ext cx="6053304" cy="4656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948442187"/>
              </p:ext>
            </p:extLst>
          </p:nvPr>
        </p:nvGraphicFramePr>
        <p:xfrm>
          <a:off x="6632519" y="1636295"/>
          <a:ext cx="4672597" cy="4150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87338" y="127000"/>
            <a:ext cx="326707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Итоги НИР 2023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466724"/>
            <a:ext cx="10109200" cy="804863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СНО, научные дипломные работы (НДР) и участие в предметных олимпиадах (ПО)</a:t>
            </a:r>
          </a:p>
        </p:txBody>
      </p:sp>
      <p:pic>
        <p:nvPicPr>
          <p:cNvPr id="13316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9171B4E-0FF0-404D-9ECE-584D8E5F4D93}" type="slidenum">
              <a:rPr lang="ru-RU" altLang="ru-RU" smtClean="0"/>
              <a:pPr/>
              <a:t>8</a:t>
            </a:fld>
            <a:endParaRPr lang="ru-RU" alt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093861635"/>
              </p:ext>
            </p:extLst>
          </p:nvPr>
        </p:nvGraphicFramePr>
        <p:xfrm>
          <a:off x="377826" y="1419108"/>
          <a:ext cx="5696743" cy="4487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87338" y="127000"/>
            <a:ext cx="326707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Итоги НИР 2023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494684828"/>
              </p:ext>
            </p:extLst>
          </p:nvPr>
        </p:nvGraphicFramePr>
        <p:xfrm>
          <a:off x="6428420" y="1372402"/>
          <a:ext cx="4871508" cy="4259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428420" y="5631581"/>
            <a:ext cx="529689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 выполнивших дипломную работу на научную </a:t>
            </a:r>
          </a:p>
          <a:p>
            <a:r>
              <a:rPr lang="ru-RU" sz="15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тематику и принявшие участие в предметных олимпиадах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57553" y="5640702"/>
            <a:ext cx="35283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 в </a:t>
            </a:r>
          </a:p>
          <a:p>
            <a:pPr algn="r"/>
            <a:r>
              <a:rPr lang="ru-RU" sz="15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Студенческих Научных Обществах </a:t>
            </a:r>
          </a:p>
        </p:txBody>
      </p:sp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ятиугольник 6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2660" y="222622"/>
            <a:ext cx="10809264" cy="132556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Студенты, участвовавших в конференциях / олимпиадах и опубликовавших научные статьи / доклады</a:t>
            </a:r>
            <a:endParaRPr lang="ru-RU" sz="2600" dirty="0"/>
          </a:p>
        </p:txBody>
      </p:sp>
      <p:pic>
        <p:nvPicPr>
          <p:cNvPr id="8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472886636"/>
              </p:ext>
            </p:extLst>
          </p:nvPr>
        </p:nvGraphicFramePr>
        <p:xfrm>
          <a:off x="516874" y="1439094"/>
          <a:ext cx="5255571" cy="4488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87338" y="127000"/>
            <a:ext cx="326707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Итоги НИР 2023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chemeClr val="bg2">
                  <a:lumMod val="50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056573816"/>
              </p:ext>
            </p:extLst>
          </p:nvPr>
        </p:nvGraphicFramePr>
        <p:xfrm>
          <a:off x="5948893" y="1271588"/>
          <a:ext cx="4837640" cy="4928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1"/>
          <p:cNvSpPr txBox="1"/>
          <p:nvPr/>
        </p:nvSpPr>
        <p:spPr>
          <a:xfrm>
            <a:off x="6615113" y="5803536"/>
            <a:ext cx="39999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Опубликованные студентами научные статьи, </a:t>
            </a:r>
          </a:p>
          <a:p>
            <a:pPr algn="ctr"/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доклады , тезисы докладов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2109412" y="5812002"/>
            <a:ext cx="3146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студентов в конференциях, </a:t>
            </a:r>
          </a:p>
          <a:p>
            <a:pPr algn="ctr"/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конкурсах, олимпиадах и др.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10719</TotalTime>
  <Words>1453</Words>
  <Application>Microsoft Office PowerPoint</Application>
  <PresentationFormat>Широкоэкранный</PresentationFormat>
  <Paragraphs>460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Times New Roman</vt:lpstr>
      <vt:lpstr>Тема Office</vt:lpstr>
      <vt:lpstr>       ИТОГИ                                                  научно-исследовательской работы </vt:lpstr>
      <vt:lpstr>Основные показатели результативности</vt:lpstr>
      <vt:lpstr>Научно-исследовательские проекты</vt:lpstr>
      <vt:lpstr>Объем финансирования НИР</vt:lpstr>
      <vt:lpstr>Профессорско-преподовательский состав (ППС)</vt:lpstr>
      <vt:lpstr>Профессорско-преподовательский состав (ППС)</vt:lpstr>
      <vt:lpstr>Повышение квалификации ППС</vt:lpstr>
      <vt:lpstr>СНО, научные дипломные работы (НДР) и участие в предметных олимпиадах (ПО)</vt:lpstr>
      <vt:lpstr>Студенты, участвовавших в конференциях / олимпиадах и опубликовавших научные статьи / доклады</vt:lpstr>
      <vt:lpstr>Подготовка магистрантов и докторантов</vt:lpstr>
      <vt:lpstr>Общее количество публикации </vt:lpstr>
      <vt:lpstr>Монографии и учебные пособия </vt:lpstr>
      <vt:lpstr>Статьи, в изданиях БД  Web of Science / Scopus и рекомендуемых уполномоченным органом </vt:lpstr>
      <vt:lpstr>Участие в зарубежных, международных, республиканских конференциях</vt:lpstr>
      <vt:lpstr>  Заключение</vt:lpstr>
      <vt:lpstr>     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Yem Alexander</dc:creator>
  <cp:lastModifiedBy>CU-16</cp:lastModifiedBy>
  <cp:revision>740</cp:revision>
  <cp:lastPrinted>2024-02-05T08:38:31Z</cp:lastPrinted>
  <dcterms:created xsi:type="dcterms:W3CDTF">2014-08-19T16:21:30Z</dcterms:created>
  <dcterms:modified xsi:type="dcterms:W3CDTF">2024-09-03T05:29:05Z</dcterms:modified>
</cp:coreProperties>
</file>